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91" r:id="rId3"/>
    <p:sldId id="319" r:id="rId4"/>
    <p:sldId id="320" r:id="rId5"/>
    <p:sldId id="318" r:id="rId6"/>
    <p:sldId id="322" r:id="rId7"/>
    <p:sldId id="292" r:id="rId8"/>
    <p:sldId id="293" r:id="rId9"/>
    <p:sldId id="294" r:id="rId10"/>
    <p:sldId id="324" r:id="rId11"/>
    <p:sldId id="328" r:id="rId12"/>
    <p:sldId id="330" r:id="rId13"/>
    <p:sldId id="298" r:id="rId14"/>
    <p:sldId id="309" r:id="rId15"/>
    <p:sldId id="302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657A9-455C-43B4-9EED-CBB243BA1BF0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3018C-C72B-42C0-A3F7-4A100F3AE83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4470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8CCC7-A49C-4EA4-945C-A17B9B0755BE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smtClean="0"/>
          </a:p>
        </p:txBody>
      </p:sp>
    </p:spTree>
    <p:extLst>
      <p:ext uri="{BB962C8B-B14F-4D97-AF65-F5344CB8AC3E}">
        <p14:creationId xmlns="" xmlns:p14="http://schemas.microsoft.com/office/powerpoint/2010/main" val="124817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677FA2-5C59-4D48-84FF-5C85C2062FA9}" type="datetimeFigureOut">
              <a:rPr lang="pl-PL" smtClean="0"/>
              <a:pPr/>
              <a:t>2015-03-11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908B717-FDF9-4730-819B-2E5B6FDC88A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ksperciwoswiacie.pl/download/gfx/oswiatainfo/pl/defaultopisy/332/1/1/scenariusz_zajec.pdf" TargetMode="External"/><Relationship Id="rId7" Type="http://schemas.openxmlformats.org/officeDocument/2006/relationships/hyperlink" Target="http://www.pg5.opole.pl/download/SzkolnyProgramDoradztwaZawodowegoPG5wOpolu.pdf" TargetMode="External"/><Relationship Id="rId2" Type="http://schemas.openxmlformats.org/officeDocument/2006/relationships/hyperlink" Target="http://www.poradnia2krakow.pl/doc/ELWIRA%20ZADECKA_WSPOLPRACA%20DORADCY%20ZAWODOWEGO%20Z%20RODZICAMI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tatybiznesu.pl/index.php?o=glowna&amp;pokaz_kat=24" TargetMode="External"/><Relationship Id="rId5" Type="http://schemas.openxmlformats.org/officeDocument/2006/relationships/hyperlink" Target="http://akademia.4grow.pl/kategorie-cytaty-zlote-mysli-aforyzmy-sentencje/doswiadczenie" TargetMode="External"/><Relationship Id="rId4" Type="http://schemas.openxmlformats.org/officeDocument/2006/relationships/hyperlink" Target="http://www.pppgryfino.pl/pliki/wrnzwd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44827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pl-PL" sz="18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pl-PL" sz="1800" b="1" dirty="0" smtClean="0">
                <a:solidFill>
                  <a:schemeClr val="tx1"/>
                </a:solidFill>
                <a:latin typeface="Garamond" pitchFamily="18" charset="0"/>
              </a:rPr>
            </a:b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229600" cy="1419163"/>
          </a:xfrm>
        </p:spPr>
        <p:txBody>
          <a:bodyPr>
            <a:normAutofit/>
          </a:bodyPr>
          <a:lstStyle/>
          <a:p>
            <a:r>
              <a:rPr b="1" smtClean="0">
                <a:solidFill>
                  <a:srgbClr val="C00000"/>
                </a:solidFill>
                <a:latin typeface="Garamond" pitchFamily="18" charset="0"/>
              </a:rPr>
              <a:t>T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ėvai-pirmieji vaikų patarėjai</a:t>
            </a:r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2656"/>
            <a:ext cx="3384376" cy="100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5292080" y="908720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pl-PL" b="1" dirty="0" smtClean="0">
                <a:latin typeface="Garamond" pitchFamily="18" charset="0"/>
              </a:rPr>
              <a:t>PZS Oborniki Śląskie 2014-2016 </a:t>
            </a:r>
            <a:endParaRPr lang="pl-PL" b="1" dirty="0">
              <a:latin typeface="Garamond" pitchFamily="18" charset="0"/>
            </a:endParaRPr>
          </a:p>
        </p:txBody>
      </p:sp>
      <p:pic>
        <p:nvPicPr>
          <p:cNvPr id="6" name="Picture 2" descr="https://encrypted-tbn1.gstatic.com/images?q=tbn:ANd9GcQGwwobexASyfhhs5Hnb2bIuZL3k_mpqXLEtqvzAayboI-NVct8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84984"/>
            <a:ext cx="4248472" cy="2736304"/>
          </a:xfrm>
          <a:prstGeom prst="rect">
            <a:avLst/>
          </a:prstGeom>
          <a:noFill/>
        </p:spPr>
      </p:pic>
      <p:sp>
        <p:nvSpPr>
          <p:cNvPr id="7" name="Prostokąt 6"/>
          <p:cNvSpPr/>
          <p:nvPr/>
        </p:nvSpPr>
        <p:spPr>
          <a:xfrm>
            <a:off x="683568" y="609329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https://encryptedtbn1.gstatic.com/images?q=tbn:ANd9GcQGwwobexASyfhhs5Hnb2bIuZL3k_mpqXLEtqvzAayboI-NVct8rg</a:t>
            </a:r>
          </a:p>
          <a:p>
            <a:pPr algn="ctr"/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4427984" y="4005064"/>
            <a:ext cx="44262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Geri tėvai</a:t>
            </a:r>
            <a:endParaRPr lang="pl-PL" sz="3600" b="1" dirty="0" smtClean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071934" y="4786322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Gera Pradžia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496944" cy="6021288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rgbClr val="FF0000"/>
                </a:solidFill>
                <a:latin typeface="Garamond" pitchFamily="18" charset="0"/>
              </a:rPr>
              <a:t>Išsiaiškinkime </a:t>
            </a:r>
            <a:r>
              <a:rPr lang="lt-L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kokiomis  profesijomis mūsų vaikas domisi ir ieško informacijos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 </a:t>
            </a:r>
            <a:r>
              <a:rPr lang="en-US" sz="2400" dirty="0" smtClean="0">
                <a:latin typeface="Garamond" pitchFamily="18" charset="0"/>
              </a:rPr>
              <a:t>(</a:t>
            </a:r>
            <a:r>
              <a:rPr lang="lt-LT" sz="2400" dirty="0" smtClean="0">
                <a:latin typeface="Garamond" pitchFamily="18" charset="0"/>
              </a:rPr>
              <a:t>i</a:t>
            </a:r>
            <a:r>
              <a:rPr lang="en-US" sz="2400" dirty="0" err="1" smtClean="0">
                <a:latin typeface="Garamond" pitchFamily="18" charset="0"/>
              </a:rPr>
              <a:t>nternet</a:t>
            </a:r>
            <a:r>
              <a:rPr lang="lt-LT" sz="2400" dirty="0" smtClean="0">
                <a:latin typeface="Garamond" pitchFamily="18" charset="0"/>
              </a:rPr>
              <a:t>e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en-US" sz="2400" dirty="0" err="1" smtClean="0">
                <a:latin typeface="Garamond" pitchFamily="18" charset="0"/>
              </a:rPr>
              <a:t>literat</a:t>
            </a:r>
            <a:r>
              <a:rPr lang="lt-LT" sz="2400" dirty="0" err="1" smtClean="0">
                <a:latin typeface="Garamond" pitchFamily="18" charset="0"/>
              </a:rPr>
              <a:t>ūroje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lt-LT" sz="2400" dirty="0" smtClean="0">
                <a:latin typeface="Garamond" pitchFamily="18" charset="0"/>
              </a:rPr>
              <a:t>žurnaluose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lt-LT" sz="2400" dirty="0" smtClean="0">
                <a:latin typeface="Garamond" pitchFamily="18" charset="0"/>
              </a:rPr>
              <a:t>pokalbiuose su profesijų atstovais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lt-LT" sz="2400" dirty="0" smtClean="0">
                <a:latin typeface="Garamond" pitchFamily="18" charset="0"/>
              </a:rPr>
              <a:t>ir karjeros konsultantais</a:t>
            </a:r>
            <a:r>
              <a:rPr lang="en-US" sz="2400" dirty="0" smtClean="0">
                <a:latin typeface="Garamond" pitchFamily="18" charset="0"/>
              </a:rPr>
              <a:t>)</a:t>
            </a:r>
            <a:endParaRPr lang="pl-PL" sz="2400" dirty="0" smtClean="0">
              <a:latin typeface="Garamond" pitchFamily="18" charset="0"/>
            </a:endParaRPr>
          </a:p>
          <a:p>
            <a:r>
              <a:rPr lang="lt-LT" sz="2400" b="1" dirty="0" smtClean="0">
                <a:solidFill>
                  <a:srgbClr val="C00000"/>
                </a:solidFill>
                <a:latin typeface="Garamond" pitchFamily="18" charset="0"/>
              </a:rPr>
              <a:t>Klausinėkite:</a:t>
            </a:r>
            <a:endParaRPr lang="pl-PL" sz="24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    </a:t>
            </a:r>
            <a:r>
              <a:rPr lang="lt-LT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itchFamily="18" charset="0"/>
              </a:rPr>
              <a:t>Kodėl ši profesija? Kaip įsivaizduoji ką veiksi šiame darbe?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  <a:p>
            <a:r>
              <a:rPr lang="lt-LT" sz="2400" dirty="0" smtClean="0">
                <a:latin typeface="Garamond" pitchFamily="18" charset="0"/>
              </a:rPr>
              <a:t>Ar turi tinkamus polinkius šiam darbui?</a:t>
            </a:r>
            <a:endParaRPr lang="en-US" sz="2400" dirty="0">
              <a:latin typeface="Garamond" pitchFamily="18" charset="0"/>
            </a:endParaRPr>
          </a:p>
          <a:p>
            <a:r>
              <a:rPr lang="lt-LT" sz="2400" dirty="0" smtClean="0">
                <a:latin typeface="Garamond" pitchFamily="18" charset="0"/>
              </a:rPr>
              <a:t>Koks išsilavinimo ir tobulėjimo kelias</a:t>
            </a:r>
            <a:r>
              <a:rPr lang="en-US" sz="2400" dirty="0" smtClean="0">
                <a:latin typeface="Garamond" pitchFamily="18" charset="0"/>
              </a:rPr>
              <a:t> </a:t>
            </a:r>
            <a:endParaRPr lang="lt-LT" sz="2400" dirty="0" smtClean="0">
              <a:latin typeface="Garamond" pitchFamily="18" charset="0"/>
            </a:endParaRPr>
          </a:p>
          <a:p>
            <a:r>
              <a:rPr lang="lt-LT" sz="2400" dirty="0" smtClean="0">
                <a:latin typeface="Garamond" pitchFamily="18" charset="0"/>
              </a:rPr>
              <a:t>š</a:t>
            </a:r>
            <a:r>
              <a:rPr lang="en-US" sz="2400" dirty="0" err="1" smtClean="0">
                <a:latin typeface="Garamond" pitchFamily="18" charset="0"/>
              </a:rPr>
              <a:t>ioje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profesijoje</a:t>
            </a:r>
            <a:r>
              <a:rPr lang="lt-LT" sz="2400" dirty="0" smtClean="0">
                <a:latin typeface="Garamond" pitchFamily="18" charset="0"/>
              </a:rPr>
              <a:t>?</a:t>
            </a:r>
            <a:endParaRPr lang="pl-PL" sz="2400" dirty="0">
              <a:latin typeface="Garamond" pitchFamily="18" charset="0"/>
            </a:endParaRPr>
          </a:p>
        </p:txBody>
      </p:sp>
      <p:pic>
        <p:nvPicPr>
          <p:cNvPr id="24578" name="Picture 2" descr="http://chmurak.pl/pictures/10560fa_zarad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983646"/>
            <a:ext cx="3500462" cy="2874354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611560" y="6165304"/>
            <a:ext cx="3672408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Garamond" pitchFamily="18" charset="0"/>
              </a:rPr>
              <a:t>http://chmurak.pl/pictures/10560fa_zaradny.jpg</a:t>
            </a:r>
            <a:endParaRPr lang="pl-PL" sz="1200" dirty="0">
              <a:latin typeface="Garamond" pitchFamily="18" charset="0"/>
            </a:endParaRPr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5760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lt-LT" sz="3200" b="1" dirty="0" smtClean="0">
                <a:solidFill>
                  <a:srgbClr val="C00000"/>
                </a:solidFill>
                <a:latin typeface="Garamond" pitchFamily="18" charset="0"/>
              </a:rPr>
              <a:t>Suteikime šansą padaryti sprendimą pačiam</a:t>
            </a:r>
            <a:r>
              <a:rPr lang="en-US" sz="3200" b="1" dirty="0" smtClean="0">
                <a:solidFill>
                  <a:srgbClr val="C00000"/>
                </a:solidFill>
                <a:latin typeface="Garamond" pitchFamily="18" charset="0"/>
              </a:rPr>
              <a:t>!</a:t>
            </a:r>
            <a:endParaRPr lang="pl-PL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 flipV="1">
            <a:off x="4286248" y="2143116"/>
            <a:ext cx="32147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 smtClean="0">
                <a:latin typeface="Garamond" pitchFamily="18" charset="0"/>
              </a:rPr>
              <a:t> </a:t>
            </a:r>
            <a:endParaRPr lang="pl-PL" b="1" dirty="0">
              <a:latin typeface="Garamond" pitchFamily="18" charset="0"/>
            </a:endParaRPr>
          </a:p>
        </p:txBody>
      </p:sp>
      <p:sp>
        <p:nvSpPr>
          <p:cNvPr id="9" name="Chmurka 8"/>
          <p:cNvSpPr/>
          <p:nvPr/>
        </p:nvSpPr>
        <p:spPr>
          <a:xfrm>
            <a:off x="4929190" y="3643314"/>
            <a:ext cx="1857388" cy="157163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Galiu padaryti tai pats –turiu kojas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6864" y="0"/>
            <a:ext cx="9097136" cy="2795523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Neprimeskite vaikams savo įsivaizdavimų apie ateitį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! </a:t>
            </a:r>
            <a: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  <a:t/>
            </a:r>
            <a:b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lt-LT" dirty="0" smtClean="0">
                <a:solidFill>
                  <a:schemeClr val="tx1"/>
                </a:solidFill>
                <a:latin typeface="Garamond" pitchFamily="18" charset="0"/>
              </a:rPr>
              <a:t>Vaikas negali su tuo susitvarkyti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! (</a:t>
            </a:r>
            <a:r>
              <a:rPr lang="lt-LT" dirty="0" smtClean="0">
                <a:solidFill>
                  <a:schemeClr val="tx1"/>
                </a:solidFill>
                <a:latin typeface="Garamond" pitchFamily="18" charset="0"/>
              </a:rPr>
              <a:t>blogas mokymasis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lt-LT" dirty="0" smtClean="0">
                <a:solidFill>
                  <a:schemeClr val="tx1"/>
                </a:solidFill>
                <a:latin typeface="Garamond" pitchFamily="18" charset="0"/>
              </a:rPr>
              <a:t>mokyklų kaita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lt-LT" dirty="0" smtClean="0">
                <a:solidFill>
                  <a:schemeClr val="tx1"/>
                </a:solidFill>
                <a:latin typeface="Garamond" pitchFamily="18" charset="0"/>
              </a:rPr>
              <a:t>nusivylimas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Garamond" pitchFamily="18" charset="0"/>
              </a:rPr>
              <a:t>depres</a:t>
            </a:r>
            <a:r>
              <a:rPr lang="lt-LT" dirty="0" err="1" smtClean="0">
                <a:solidFill>
                  <a:schemeClr val="tx1"/>
                </a:solidFill>
                <a:latin typeface="Garamond" pitchFamily="18" charset="0"/>
              </a:rPr>
              <a:t>ija</a:t>
            </a:r>
            <a:r>
              <a:rPr lang="en-US" dirty="0" smtClean="0">
                <a:solidFill>
                  <a:schemeClr val="tx1"/>
                </a:solidFill>
                <a:latin typeface="Garamond" pitchFamily="18" charset="0"/>
              </a:rPr>
              <a:t>)</a:t>
            </a:r>
            <a:endParaRPr lang="pl-PL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6" name="Symbol zastępczy zawartości 5" descr="push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780928"/>
            <a:ext cx="5818875" cy="3526904"/>
          </a:xfrm>
        </p:spPr>
      </p:pic>
      <p:pic>
        <p:nvPicPr>
          <p:cNvPr id="7" name="Symbol zastępczy zawartości 3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857496"/>
            <a:ext cx="4429156" cy="309178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59632" y="6093296"/>
            <a:ext cx="6246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http://www.biopoliticaltimes.org/img/original/push.gif</a:t>
            </a:r>
            <a:endParaRPr lang="pl-PL" sz="1200" dirty="0">
              <a:latin typeface="Garamond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39552" y="6381328"/>
            <a:ext cx="77048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/>
              <a:t>https://encrypted-tbn2.gstatic.com/images?q=tbn:ANd9GcQ-YKLidItSxDsx_uRlB3KPnSxB4EZc7GVIXH917SJaJPWFUT9OEg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6480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lt-LT" sz="3600" b="1" dirty="0" err="1" smtClean="0">
                <a:solidFill>
                  <a:srgbClr val="C00000"/>
                </a:solidFill>
                <a:latin typeface="Garamond" pitchFamily="18" charset="0"/>
              </a:rPr>
              <a:t>Pokalbiai,pokalbiai,pokalbiai</a:t>
            </a:r>
            <a: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  <a:t>….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784976" cy="5877272"/>
          </a:xfrm>
        </p:spPr>
        <p:txBody>
          <a:bodyPr>
            <a:normAutofit/>
          </a:bodyPr>
          <a:lstStyle/>
          <a:p>
            <a:pPr marL="85725" lvl="1" indent="233363">
              <a:tabLst>
                <a:tab pos="357188" algn="l"/>
              </a:tabLst>
            </a:pPr>
            <a:r>
              <a:rPr lang="lt-LT" sz="2600" dirty="0" smtClean="0">
                <a:solidFill>
                  <a:srgbClr val="C00000"/>
                </a:solidFill>
                <a:latin typeface="Garamond" pitchFamily="18" charset="0"/>
              </a:rPr>
              <a:t>Sukurkime </a:t>
            </a:r>
            <a:r>
              <a:rPr lang="lt-LT" sz="2600" dirty="0" smtClean="0">
                <a:latin typeface="Garamond" pitchFamily="18" charset="0"/>
              </a:rPr>
              <a:t>tinkamą atmosferą pokalbiam</a:t>
            </a:r>
            <a:r>
              <a:rPr lang="pl-PL" sz="2600" dirty="0" smtClean="0">
                <a:latin typeface="Garamond" pitchFamily="18" charset="0"/>
              </a:rPr>
              <a:t>s (</a:t>
            </a:r>
            <a:r>
              <a:rPr lang="lt-LT" sz="2600" dirty="0" smtClean="0">
                <a:latin typeface="Garamond" pitchFamily="18" charset="0"/>
              </a:rPr>
              <a:t>netgi ilgos kelionės automobiliu metu</a:t>
            </a:r>
            <a:r>
              <a:rPr lang="pl-PL" sz="2600" dirty="0" smtClean="0">
                <a:latin typeface="Garamond" pitchFamily="18" charset="0"/>
              </a:rPr>
              <a:t>)</a:t>
            </a:r>
            <a:endParaRPr lang="pl-PL" sz="1200" dirty="0" smtClean="0">
              <a:latin typeface="Garamond" pitchFamily="18" charset="0"/>
            </a:endParaRPr>
          </a:p>
          <a:p>
            <a:pPr marL="85725" lvl="1" indent="233363">
              <a:tabLst>
                <a:tab pos="357188" algn="l"/>
              </a:tabLst>
            </a:pPr>
            <a:r>
              <a:rPr lang="lt-LT" sz="2600" dirty="0" smtClean="0">
                <a:solidFill>
                  <a:srgbClr val="C00000"/>
                </a:solidFill>
                <a:latin typeface="Garamond" pitchFamily="18" charset="0"/>
              </a:rPr>
              <a:t>Pasidalinkite mintimis </a:t>
            </a:r>
            <a:r>
              <a:rPr lang="lt-LT" sz="2600" dirty="0" smtClean="0">
                <a:latin typeface="Garamond" pitchFamily="18" charset="0"/>
              </a:rPr>
              <a:t>ir vertinga patirtimi tokiu būdu, kuris skatina diskutuoti, netgi jeigu tai yra kritika vaiko atžvilgiu</a:t>
            </a:r>
            <a:endParaRPr lang="pl-PL" sz="1000" dirty="0" smtClean="0">
              <a:latin typeface="Garamond" pitchFamily="18" charset="0"/>
            </a:endParaRPr>
          </a:p>
          <a:p>
            <a:pPr marL="85725" lvl="1" indent="233363"/>
            <a:r>
              <a:rPr lang="lt-LT" sz="2600" dirty="0" smtClean="0">
                <a:solidFill>
                  <a:srgbClr val="C00000"/>
                </a:solidFill>
                <a:latin typeface="Garamond" pitchFamily="18" charset="0"/>
              </a:rPr>
              <a:t>Skatinkite ryžtingai apsispręsti, siekiant įgyvendinti svajones</a:t>
            </a:r>
            <a:endParaRPr lang="pl-PL" sz="1200" dirty="0" smtClean="0">
              <a:solidFill>
                <a:srgbClr val="C00000"/>
              </a:solidFill>
              <a:latin typeface="Garamond" pitchFamily="18" charset="0"/>
            </a:endParaRPr>
          </a:p>
          <a:p>
            <a:pPr marL="85725" lvl="1" indent="233363"/>
            <a:r>
              <a:rPr lang="lt-LT" sz="2600" dirty="0" smtClean="0">
                <a:solidFill>
                  <a:srgbClr val="C00000"/>
                </a:solidFill>
                <a:latin typeface="Garamond" pitchFamily="18" charset="0"/>
              </a:rPr>
              <a:t>Palaikykime </a:t>
            </a:r>
            <a:r>
              <a:rPr lang="lt-LT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savo vaiką </a:t>
            </a:r>
            <a:r>
              <a:rPr lang="lt-LT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e</a:t>
            </a:r>
            <a:r>
              <a:rPr lang="lt-LT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mocionaliai rodydami supratimą, kantrybę ir tikėjimą jo sugebėjimais</a:t>
            </a:r>
            <a:endParaRPr lang="en-US" sz="2600" dirty="0">
              <a:latin typeface="Garamond" pitchFamily="18" charset="0"/>
            </a:endParaRPr>
          </a:p>
          <a:p>
            <a:pPr marL="85725" lvl="1" indent="233363">
              <a:buNone/>
            </a:pPr>
            <a:endParaRPr lang="pl-PL" sz="1400" dirty="0" smtClean="0">
              <a:latin typeface="Garamond" pitchFamily="18" charset="0"/>
            </a:endParaRPr>
          </a:p>
          <a:p>
            <a:pPr marL="85725" lvl="1" indent="233363"/>
            <a:endParaRPr lang="pl-PL" sz="2600" b="1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1">
              <a:buNone/>
            </a:pPr>
            <a:endParaRPr lang="pl-PL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1">
              <a:buNone/>
            </a:pPr>
            <a:endParaRPr lang="pl-PL" dirty="0" smtClean="0">
              <a:solidFill>
                <a:srgbClr val="C00000"/>
              </a:solidFill>
              <a:latin typeface="Garamond" pitchFamily="18" charset="0"/>
            </a:endParaRPr>
          </a:p>
          <a:p>
            <a:pPr marL="85725" lvl="1" indent="233363">
              <a:buNone/>
            </a:pPr>
            <a:endParaRPr lang="pl-PL" dirty="0" smtClean="0">
              <a:solidFill>
                <a:srgbClr val="C00000"/>
              </a:solidFill>
              <a:latin typeface="Garamond" pitchFamily="18" charset="0"/>
            </a:endParaRPr>
          </a:p>
          <a:p>
            <a:pPr lvl="1"/>
            <a:endParaRPr lang="pl-PL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" name="Symbol zastępczy zawartości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883142"/>
            <a:ext cx="3889572" cy="2639352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5500694" y="4429132"/>
            <a:ext cx="2520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b="1" dirty="0" smtClean="0">
                <a:solidFill>
                  <a:srgbClr val="002060"/>
                </a:solidFill>
              </a:rPr>
              <a:t>P</a:t>
            </a:r>
            <a:r>
              <a:rPr lang="lt-LT" b="1" dirty="0" smtClean="0">
                <a:solidFill>
                  <a:srgbClr val="002060"/>
                </a:solidFill>
              </a:rPr>
              <a:t>ASIRUOŠĘS</a:t>
            </a:r>
            <a:endParaRPr lang="pl-PL" b="1" dirty="0" smtClean="0">
              <a:solidFill>
                <a:srgbClr val="002060"/>
              </a:solidFill>
            </a:endParaRPr>
          </a:p>
          <a:p>
            <a:pPr algn="ctr"/>
            <a:r>
              <a:rPr lang="lt-LT" b="1" dirty="0" smtClean="0">
                <a:solidFill>
                  <a:srgbClr val="002060"/>
                </a:solidFill>
              </a:rPr>
              <a:t>POKYČIAMS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929190" y="5857892"/>
            <a:ext cx="1246460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marL="85725" lvl="1" indent="233363" algn="ctr">
              <a:tabLst>
                <a:tab pos="357188" algn="l"/>
              </a:tabLst>
            </a:pPr>
            <a:r>
              <a:rPr lang="lt-LT" sz="1400" b="1" dirty="0" smtClean="0">
                <a:solidFill>
                  <a:srgbClr val="002060"/>
                </a:solidFill>
                <a:latin typeface="Garamond" pitchFamily="18" charset="0"/>
              </a:rPr>
              <a:t>mokykla</a:t>
            </a:r>
            <a:endParaRPr lang="pl-PL" sz="1400" b="1" dirty="0" smtClean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323528" y="6581001"/>
            <a:ext cx="94330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Garamond" pitchFamily="18" charset="0"/>
              </a:rPr>
              <a:t>https://encrypted-tbn2.gstatic.com/images?q=tbn:ANd9GcSeOafGAEEE-PgLscQ3yEfvo1pU4odlzg1BqdiOUz7QNFaxZqPm</a:t>
            </a:r>
            <a:endParaRPr lang="pl-PL" sz="1200" dirty="0">
              <a:latin typeface="Garamond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372200" y="5949280"/>
            <a:ext cx="1351398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lt-LT" b="1" dirty="0" smtClean="0">
                <a:solidFill>
                  <a:srgbClr val="002060"/>
                </a:solidFill>
              </a:rPr>
              <a:t>profesija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7786710" y="5786454"/>
            <a:ext cx="792846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lt-LT" sz="1400" b="1" dirty="0" smtClean="0">
                <a:solidFill>
                  <a:srgbClr val="002060"/>
                </a:solidFill>
                <a:latin typeface="Garamond" pitchFamily="18" charset="0"/>
              </a:rPr>
              <a:t>realybė</a:t>
            </a:r>
            <a:endParaRPr lang="pl-PL" sz="14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496944" cy="5112568"/>
          </a:xfrm>
        </p:spPr>
        <p:txBody>
          <a:bodyPr numCol="2">
            <a:noAutofit/>
          </a:bodyPr>
          <a:lstStyle/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None/>
              <a:defRPr/>
            </a:pPr>
            <a:endParaRPr lang="pl-PL" dirty="0" smtClean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Asmenybės bruožai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polinkiai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interesai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g</a:t>
            </a:r>
            <a:r>
              <a:rPr lang="lt-LT" dirty="0" smtClean="0">
                <a:latin typeface="Garamond" pitchFamily="18" charset="0"/>
              </a:rPr>
              <a:t>alimybė juos įgyvendinti</a:t>
            </a: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p</a:t>
            </a:r>
            <a:r>
              <a:rPr lang="lt-LT" dirty="0" smtClean="0">
                <a:latin typeface="Garamond" pitchFamily="18" charset="0"/>
              </a:rPr>
              <a:t>aveldėta profesija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akademinis darbas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sveikatos būvis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t</a:t>
            </a:r>
            <a:r>
              <a:rPr lang="lt-LT" dirty="0" smtClean="0">
                <a:latin typeface="Garamond" pitchFamily="18" charset="0"/>
              </a:rPr>
              <a:t>ėvų nuomonė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i</a:t>
            </a:r>
            <a:r>
              <a:rPr lang="lt-LT" dirty="0" smtClean="0">
                <a:latin typeface="Garamond" pitchFamily="18" charset="0"/>
              </a:rPr>
              <a:t>nformacija spaudoje, radijo laidose, televizijoje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šeimyninio gyvenimo situacija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namai</a:t>
            </a:r>
            <a:endParaRPr lang="en-US" dirty="0">
              <a:latin typeface="Garamond" pitchFamily="18" charset="0"/>
            </a:endParaRPr>
          </a:p>
          <a:p>
            <a:pPr marL="640080" lvl="1" indent="-274320">
              <a:lnSpc>
                <a:spcPct val="160000"/>
              </a:lnSpc>
              <a:spcBef>
                <a:spcPts val="600"/>
              </a:spcBef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lt-LT" dirty="0" smtClean="0">
                <a:latin typeface="Garamond" pitchFamily="18" charset="0"/>
              </a:rPr>
              <a:t>draugų nuomonė apie mokyklą</a:t>
            </a:r>
            <a:endParaRPr lang="pl-PL" dirty="0" smtClean="0">
              <a:latin typeface="Garamond" pitchFamily="18" charset="0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-3929122" y="2857496"/>
            <a:ext cx="8442647" cy="105273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900" dirty="0">
              <a:solidFill>
                <a:srgbClr val="000080"/>
              </a:solidFill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521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Prisiminkime</a:t>
            </a:r>
            <a: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  <a:t>! </a:t>
            </a:r>
            <a: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  <a:t/>
            </a:r>
            <a:b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Darbas turi atitikti jūsų poreikius</a:t>
            </a:r>
            <a: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  <a:t>!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5" name="Symbol zastępczy zawartości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359424"/>
            <a:ext cx="2168172" cy="1027029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79512" y="1484784"/>
            <a:ext cx="475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dirty="0" smtClean="0">
                <a:latin typeface="Garamond" pitchFamily="18" charset="0"/>
              </a:rPr>
              <a:t>Svarbiausi faktoriai renkantis mokyklą  yra</a:t>
            </a:r>
            <a:r>
              <a:rPr lang="pl-PL" sz="2400" b="1" dirty="0" smtClean="0">
                <a:latin typeface="Garamond" pitchFamily="18" charset="0"/>
              </a:rPr>
              <a:t>:</a:t>
            </a:r>
            <a:endParaRPr lang="pl-PL" sz="2400" dirty="0"/>
          </a:p>
        </p:txBody>
      </p:sp>
      <p:sp>
        <p:nvSpPr>
          <p:cNvPr id="8" name="Prostokąt 7"/>
          <p:cNvSpPr/>
          <p:nvPr/>
        </p:nvSpPr>
        <p:spPr>
          <a:xfrm>
            <a:off x="251520" y="6525344"/>
            <a:ext cx="85689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https://encrypted-tbn3.gstatic.com/images?q=tbn:ANd9GcS76C8hOSCqzz57My4_kPgxHeGvCS0bZCaJKhQjmmn3Dpw-8rLX</a:t>
            </a:r>
            <a:endParaRPr lang="pl-PL" sz="1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type="subTitle" idx="1"/>
          </p:nvPr>
        </p:nvSpPr>
        <p:spPr>
          <a:xfrm>
            <a:off x="539552" y="3200400"/>
            <a:ext cx="8064896" cy="3036912"/>
          </a:xfrm>
        </p:spPr>
        <p:txBody>
          <a:bodyPr>
            <a:normAutofit fontScale="92500" lnSpcReduction="20000"/>
          </a:bodyPr>
          <a:lstStyle/>
          <a:p>
            <a:r>
              <a:rPr lang="en-US" sz="4100" b="1" dirty="0" err="1" smtClean="0">
                <a:solidFill>
                  <a:srgbClr val="0070C0"/>
                </a:solidFill>
                <a:latin typeface="Garamond" pitchFamily="18" charset="0"/>
              </a:rPr>
              <a:t>Darbas</a:t>
            </a:r>
            <a:r>
              <a:rPr lang="en-US" sz="41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  <a:latin typeface="Garamond" pitchFamily="18" charset="0"/>
              </a:rPr>
              <a:t>visada</a:t>
            </a:r>
            <a:r>
              <a:rPr lang="en-US" sz="41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  <a:latin typeface="Garamond" pitchFamily="18" charset="0"/>
              </a:rPr>
              <a:t>turi</a:t>
            </a:r>
            <a:r>
              <a:rPr lang="en-US" sz="41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  <a:latin typeface="Garamond" pitchFamily="18" charset="0"/>
              </a:rPr>
              <a:t>atitikti</a:t>
            </a:r>
            <a:r>
              <a:rPr lang="en-US" sz="4100" b="1" dirty="0" smtClean="0">
                <a:solidFill>
                  <a:srgbClr val="0070C0"/>
                </a:solidFill>
                <a:latin typeface="Garamond" pitchFamily="18" charset="0"/>
              </a:rPr>
              <a:t> j</a:t>
            </a:r>
            <a:r>
              <a:rPr lang="lt-LT" sz="4100" b="1" dirty="0" smtClean="0">
                <a:solidFill>
                  <a:srgbClr val="0070C0"/>
                </a:solidFill>
                <a:latin typeface="Garamond" pitchFamily="18" charset="0"/>
              </a:rPr>
              <a:t>ūsų</a:t>
            </a:r>
            <a:r>
              <a:rPr lang="en-US" sz="4100" b="1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4100" b="1" dirty="0" err="1" smtClean="0">
                <a:solidFill>
                  <a:srgbClr val="0070C0"/>
                </a:solidFill>
                <a:latin typeface="Garamond" pitchFamily="18" charset="0"/>
              </a:rPr>
              <a:t>poreikius</a:t>
            </a:r>
            <a:r>
              <a:rPr lang="pl-PL" dirty="0" smtClean="0"/>
              <a:t>	</a:t>
            </a:r>
          </a:p>
          <a:p>
            <a:r>
              <a:rPr lang="pl-PL" sz="3300" dirty="0" smtClean="0">
                <a:solidFill>
                  <a:srgbClr val="C00000"/>
                </a:solidFill>
                <a:latin typeface="Garamond" pitchFamily="18" charset="0"/>
              </a:rPr>
              <a:t>„</a:t>
            </a:r>
            <a:r>
              <a:rPr lang="en-US" sz="3300" dirty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lt-LT" sz="3300" dirty="0" smtClean="0">
                <a:solidFill>
                  <a:srgbClr val="C00000"/>
                </a:solidFill>
                <a:latin typeface="Garamond" pitchFamily="18" charset="0"/>
              </a:rPr>
              <a:t>Jeigu rasite darbą, kuris suteikia jums galimybę išreikšti vidinius talentus, per dvejus metus jūs pasieksite tiek, kiek bet kuriame kitame darbe pasiektumėt per dešimt”.</a:t>
            </a:r>
            <a:endParaRPr lang="pl-PL" sz="3300" dirty="0" smtClean="0">
              <a:solidFill>
                <a:srgbClr val="C00000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pl-PL" sz="3000" dirty="0" smtClean="0">
                <a:solidFill>
                  <a:srgbClr val="C00000"/>
                </a:solidFill>
              </a:rPr>
              <a:t>Brian </a:t>
            </a:r>
            <a:r>
              <a:rPr lang="pl-PL" sz="3000" dirty="0" smtClean="0">
                <a:solidFill>
                  <a:srgbClr val="C00000"/>
                </a:solidFill>
              </a:rPr>
              <a:t>Tracy</a:t>
            </a:r>
          </a:p>
          <a:p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0" y="908720"/>
            <a:ext cx="9144000" cy="216024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  <a:t/>
            </a:r>
            <a:b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Ačiū už dėmesį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! </a:t>
            </a:r>
            <a: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  <a:t/>
            </a:r>
            <a:br>
              <a:rPr lang="pl-PL" b="1" dirty="0" smtClean="0">
                <a:solidFill>
                  <a:srgbClr val="C00000"/>
                </a:solidFill>
                <a:latin typeface="Garamond" pitchFamily="18" charset="0"/>
              </a:rPr>
            </a:b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Linkime sėkmingų pokalbių su vaikais</a:t>
            </a:r>
            <a:r>
              <a:rPr b="1" smtClean="0">
                <a:solidFill>
                  <a:srgbClr val="C00000"/>
                </a:solidFill>
                <a:latin typeface="Garamond" pitchFamily="18" charset="0"/>
              </a:rPr>
              <a:t>!</a:t>
            </a:r>
            <a:endParaRPr lang="pl-PL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2400" dirty="0" smtClean="0">
                <a:latin typeface="Garamond" pitchFamily="18" charset="0"/>
              </a:rPr>
              <a:t>W. Kreft Poradnictwo zawodowe w </a:t>
            </a:r>
            <a:r>
              <a:rPr lang="pl-PL" sz="2400" dirty="0" err="1" smtClean="0">
                <a:latin typeface="Garamond" pitchFamily="18" charset="0"/>
              </a:rPr>
              <a:t>SzOK-ach</a:t>
            </a:r>
            <a:r>
              <a:rPr lang="pl-PL" sz="2400" dirty="0" smtClean="0">
                <a:latin typeface="Garamond" pitchFamily="18" charset="0"/>
              </a:rPr>
              <a:t>, Centrum Metodyczne, Warszawa 2009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</a:rPr>
              <a:t>Ł. </a:t>
            </a:r>
            <a:r>
              <a:rPr lang="pl-PL" sz="2400" dirty="0" err="1" smtClean="0">
                <a:latin typeface="Garamond" pitchFamily="18" charset="0"/>
              </a:rPr>
              <a:t>Dunajew-Tarkowska,H</a:t>
            </a:r>
            <a:r>
              <a:rPr lang="pl-PL" sz="2400" dirty="0" smtClean="0">
                <a:latin typeface="Garamond" pitchFamily="18" charset="0"/>
              </a:rPr>
              <a:t>. Stasiak Współpraca doradcy zawodowego z rodzicami Teoria i praktyka, </a:t>
            </a:r>
            <a:r>
              <a:rPr lang="pl-PL" sz="2400" dirty="0" err="1" smtClean="0">
                <a:latin typeface="Garamond" pitchFamily="18" charset="0"/>
              </a:rPr>
              <a:t>Ecorys</a:t>
            </a:r>
            <a:r>
              <a:rPr lang="pl-PL" sz="2400" dirty="0" smtClean="0">
                <a:latin typeface="Garamond" pitchFamily="18" charset="0"/>
              </a:rPr>
              <a:t>, Warszawa 2009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</a:rPr>
              <a:t>B. Ogonowska-Woźniak - Psychologia pracy z młodzieżą – przegląd literatury dla szkolnego doradcy zawodowego. 2010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</a:rPr>
              <a:t>A. Filipczyk A. </a:t>
            </a:r>
            <a:r>
              <a:rPr lang="pl-PL" sz="2400" dirty="0" err="1" smtClean="0">
                <a:latin typeface="Garamond" pitchFamily="18" charset="0"/>
              </a:rPr>
              <a:t>Soliwoda</a:t>
            </a:r>
            <a:r>
              <a:rPr lang="pl-PL" sz="2400" dirty="0" smtClean="0">
                <a:latin typeface="Garamond" pitchFamily="18" charset="0"/>
              </a:rPr>
              <a:t> - Poradnik dla osób wybierających zawód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</a:rPr>
              <a:t>W. Duda, dr D. Kukla, </a:t>
            </a:r>
            <a:r>
              <a:rPr lang="pl-PL" sz="2400" i="1" dirty="0" smtClean="0">
                <a:latin typeface="Garamond" pitchFamily="18" charset="0"/>
              </a:rPr>
              <a:t>Rodzice jako podstawowy determinant wyborów edukacyjno-zawodowych dzieci, Kwartalnik Doradca Zawodowy 1(14)2011 </a:t>
            </a:r>
            <a:endParaRPr lang="pl-PL" sz="2400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2"/>
              </a:rPr>
              <a:t>http://www.poradnia2krakow.pl/</a:t>
            </a:r>
            <a:r>
              <a:rPr lang="pl-PL" sz="2400" dirty="0" err="1" smtClean="0">
                <a:latin typeface="Garamond" pitchFamily="18" charset="0"/>
                <a:hlinkClick r:id="rId2"/>
              </a:rPr>
              <a:t>doc</a:t>
            </a:r>
            <a:r>
              <a:rPr lang="pl-PL" sz="2400" dirty="0" smtClean="0">
                <a:latin typeface="Garamond" pitchFamily="18" charset="0"/>
                <a:hlinkClick r:id="rId2"/>
              </a:rPr>
              <a:t>/ELWIRA%20ZADECKA_WSPOLPRACA%20DORADCY%20ZAWODOWEGO%20Z%20RODZICAMI.pdf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3"/>
              </a:rPr>
              <a:t>http://www.eksperciwoswiacie.pl/download/gfx/oswiatainfo/pl/defaultopisy/332/1/1/scenariusz_zajec.pdf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4"/>
              </a:rPr>
              <a:t>http://www.pppgryfino.pl/pliki/wrnzwd.pdf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5"/>
              </a:rPr>
              <a:t>http://akademia.4grow.pl/</a:t>
            </a:r>
            <a:r>
              <a:rPr lang="pl-PL" sz="2400" dirty="0" err="1" smtClean="0">
                <a:latin typeface="Garamond" pitchFamily="18" charset="0"/>
                <a:hlinkClick r:id="rId5"/>
              </a:rPr>
              <a:t>kategorie-cytaty-zlote-mysli-aforyzmy-sentencje</a:t>
            </a:r>
            <a:r>
              <a:rPr lang="pl-PL" sz="2400" dirty="0" smtClean="0">
                <a:latin typeface="Garamond" pitchFamily="18" charset="0"/>
                <a:hlinkClick r:id="rId5"/>
              </a:rPr>
              <a:t>/</a:t>
            </a:r>
            <a:r>
              <a:rPr lang="pl-PL" sz="2400" dirty="0" err="1" smtClean="0">
                <a:latin typeface="Garamond" pitchFamily="18" charset="0"/>
                <a:hlinkClick r:id="rId5"/>
              </a:rPr>
              <a:t>doswiadczenie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6"/>
              </a:rPr>
              <a:t>http://www.cytatybiznesu.pl/index.php?o=glowna&amp;pokaz_kat=24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pl-PL" sz="2400" dirty="0" smtClean="0">
                <a:latin typeface="Garamond" pitchFamily="18" charset="0"/>
                <a:hlinkClick r:id="rId7"/>
              </a:rPr>
              <a:t>http://www.pg5.opole.pl/</a:t>
            </a:r>
            <a:r>
              <a:rPr lang="pl-PL" sz="2400" dirty="0" err="1" smtClean="0">
                <a:latin typeface="Garamond" pitchFamily="18" charset="0"/>
                <a:hlinkClick r:id="rId7"/>
              </a:rPr>
              <a:t>download</a:t>
            </a:r>
            <a:r>
              <a:rPr lang="pl-PL" sz="2400" dirty="0" smtClean="0">
                <a:latin typeface="Garamond" pitchFamily="18" charset="0"/>
                <a:hlinkClick r:id="rId7"/>
              </a:rPr>
              <a:t>/SzkolnyProgramDoradztwaZawodowegoPG5wOpolu.pdf</a:t>
            </a:r>
            <a:r>
              <a:rPr lang="pl-PL" sz="2400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endParaRPr lang="pl-PL" sz="2400" dirty="0" smtClean="0">
              <a:latin typeface="Garamond" pitchFamily="18" charset="0"/>
            </a:endParaRPr>
          </a:p>
          <a:p>
            <a:pPr>
              <a:buNone/>
            </a:pPr>
            <a:endParaRPr lang="pl-PL" sz="2400" dirty="0" smtClean="0">
              <a:latin typeface="Garamond" pitchFamily="18" charset="0"/>
            </a:endParaRPr>
          </a:p>
          <a:p>
            <a:pPr>
              <a:buNone/>
            </a:pPr>
            <a:endParaRPr lang="pl-PL" sz="2400" dirty="0" smtClean="0">
              <a:latin typeface="Garamond" pitchFamily="18" charset="0"/>
            </a:endParaRPr>
          </a:p>
          <a:p>
            <a:pPr>
              <a:buNone/>
            </a:pPr>
            <a:endParaRPr lang="pl-PL" sz="2400" dirty="0">
              <a:latin typeface="Garamond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79512" y="260648"/>
            <a:ext cx="8784976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ctr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pl-PL" sz="3600" b="1" dirty="0" smtClean="0">
                <a:solidFill>
                  <a:srgbClr val="C00000"/>
                </a:solidFill>
                <a:latin typeface="Garamond" pitchFamily="18" charset="0"/>
              </a:rPr>
              <a:t>Bibliografia zamieszczonych informacji</a:t>
            </a:r>
            <a:endParaRPr kumimoji="0" lang="pl-PL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9024" y="357166"/>
            <a:ext cx="8784976" cy="9361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lt-LT" sz="4800" b="1" dirty="0" smtClean="0">
                <a:solidFill>
                  <a:srgbClr val="C00000"/>
                </a:solidFill>
                <a:latin typeface="Garamond" pitchFamily="18" charset="0"/>
              </a:rPr>
              <a:t>Kodėl tėvai?</a:t>
            </a:r>
            <a:endParaRPr lang="pl-PL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640960" cy="5472608"/>
          </a:xfrm>
        </p:spPr>
        <p:txBody>
          <a:bodyPr>
            <a:normAutofit/>
          </a:bodyPr>
          <a:lstStyle/>
          <a:p>
            <a:endParaRPr lang="pl-PL" sz="2800" b="1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lt-LT" sz="2800" dirty="0" smtClean="0">
                <a:solidFill>
                  <a:srgbClr val="C00000"/>
                </a:solidFill>
                <a:latin typeface="Garamond" pitchFamily="18" charset="0"/>
              </a:rPr>
              <a:t>Dauguma jaunų žmonių mini tėvus ir tik vėliau draugus bei mokytojus kaip pirmuosius savo patarėjus, renkantis profesiją.</a:t>
            </a:r>
            <a:endParaRPr lang="pl-PL" sz="2800" b="1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pl-PL" sz="2800" dirty="0" smtClean="0">
                <a:latin typeface="Garamond" pitchFamily="18" charset="0"/>
              </a:rPr>
              <a:t> 			     </a:t>
            </a:r>
            <a:r>
              <a:rPr lang="lt-LT" sz="2800" dirty="0" smtClean="0">
                <a:latin typeface="Garamond" pitchFamily="18" charset="0"/>
              </a:rPr>
              <a:t>Jaunuolis, kuriam maždaug 15-24 metai yra ieškojimų kelyje.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pl-PL" sz="2800" b="1" dirty="0" smtClean="0">
                <a:latin typeface="Garamond" pitchFamily="18" charset="0"/>
              </a:rPr>
              <a:t>		      </a:t>
            </a:r>
          </a:p>
          <a:p>
            <a:pPr algn="r">
              <a:buNone/>
            </a:pPr>
            <a:r>
              <a:rPr lang="pl-PL" sz="2800" b="1" dirty="0" smtClean="0">
                <a:latin typeface="Garamond" pitchFamily="18" charset="0"/>
              </a:rPr>
              <a:t>			      </a:t>
            </a:r>
            <a:r>
              <a:rPr lang="lt-LT" sz="2800" b="1" dirty="0" smtClean="0">
                <a:latin typeface="Garamond" pitchFamily="18" charset="0"/>
              </a:rPr>
              <a:t>Tėvai/ legalūs globėjai yra artimiausi žmonės, pastebintys savo vaiko   </a:t>
            </a:r>
          </a:p>
          <a:p>
            <a:pPr algn="ctr">
              <a:buNone/>
            </a:pPr>
            <a:r>
              <a:rPr lang="lt-LT" sz="2800" b="1" dirty="0" smtClean="0">
                <a:latin typeface="Garamond" pitchFamily="18" charset="0"/>
              </a:rPr>
              <a:t>vystymosi ypatumus.</a:t>
            </a:r>
            <a:r>
              <a:rPr lang="pl-PL" sz="2800" dirty="0" smtClean="0"/>
              <a:t> </a:t>
            </a:r>
          </a:p>
        </p:txBody>
      </p:sp>
      <p:pic>
        <p:nvPicPr>
          <p:cNvPr id="4" name="Symbol zastępczy zawartości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66422"/>
            <a:ext cx="2448272" cy="3672408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771800" y="6165304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https://encrypted-tbn0.gstatic.com/images?q=tbn:ANd9GcR0yXAXjZL9K-K6e3GbhXGyyWzg9WSfiL3U2wj3-_kK9jgzOVNmaA</a:t>
            </a:r>
            <a:endParaRPr lang="pl-PL" sz="1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221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lt-LT" dirty="0" smtClean="0">
                <a:latin typeface="Garamond" pitchFamily="18" charset="0"/>
              </a:rPr>
              <a:t>Paauglystė-brendimas yra svarbiausia asmenybės vystymosi stadija. Pagrindinė problema </a:t>
            </a:r>
            <a:r>
              <a:rPr lang="lt-LT" dirty="0" smtClean="0">
                <a:latin typeface="Garamond" pitchFamily="18" charset="0"/>
              </a:rPr>
              <a:t>-</a:t>
            </a:r>
            <a:r>
              <a:rPr lang="lt-LT" dirty="0" smtClean="0">
                <a:latin typeface="Garamond" pitchFamily="18" charset="0"/>
              </a:rPr>
              <a:t> </a:t>
            </a:r>
            <a:r>
              <a:rPr lang="lt-LT" dirty="0" smtClean="0">
                <a:latin typeface="Garamond" pitchFamily="18" charset="0"/>
              </a:rPr>
              <a:t>surasti savajį “AŠ” Jauni žmonės ieško atsakymų į klausimus”Kas aš esu? ”Kodėl esu?”, </a:t>
            </a:r>
            <a:r>
              <a:rPr lang="lt-LT" dirty="0" smtClean="0">
                <a:latin typeface="Garamond" pitchFamily="18" charset="0"/>
              </a:rPr>
              <a:t>” Ko </a:t>
            </a:r>
            <a:r>
              <a:rPr lang="lt-LT" dirty="0" smtClean="0">
                <a:latin typeface="Garamond" pitchFamily="18" charset="0"/>
              </a:rPr>
              <a:t>aš noriu iš gyvenimo?” </a:t>
            </a:r>
            <a:r>
              <a:rPr lang="lt-LT" dirty="0" smtClean="0">
                <a:latin typeface="Garamond" pitchFamily="18" charset="0"/>
              </a:rPr>
              <a:t>“</a:t>
            </a:r>
            <a:r>
              <a:rPr lang="lt-LT" dirty="0" smtClean="0">
                <a:latin typeface="Garamond" pitchFamily="18" charset="0"/>
              </a:rPr>
              <a:t>Ko </a:t>
            </a:r>
            <a:r>
              <a:rPr lang="lt-LT" dirty="0" smtClean="0">
                <a:latin typeface="Garamond" pitchFamily="18" charset="0"/>
              </a:rPr>
              <a:t>žmonės tikisi iš manęs?”</a:t>
            </a:r>
            <a:endParaRPr lang="pl-PL" dirty="0" smtClean="0">
              <a:latin typeface="Garamond" pitchFamily="18" charset="0"/>
            </a:endParaRPr>
          </a:p>
          <a:p>
            <a:pPr algn="ctr"/>
            <a:endParaRPr lang="pl-PL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pl-PL" sz="12000" b="1" dirty="0" smtClean="0">
                <a:solidFill>
                  <a:schemeClr val="accent3">
                    <a:lumMod val="75000"/>
                  </a:schemeClr>
                </a:solidFill>
                <a:latin typeface="Chiller" pitchFamily="82" charset="0"/>
              </a:rPr>
              <a:t>I’m …?</a:t>
            </a: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lt-LT" sz="4800" dirty="0" smtClean="0">
                <a:solidFill>
                  <a:srgbClr val="C00000"/>
                </a:solidFill>
              </a:rPr>
              <a:t>Paauglystė</a:t>
            </a:r>
            <a:endParaRPr lang="pl-PL" sz="4800" dirty="0">
              <a:solidFill>
                <a:srgbClr val="C0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27584" y="6422523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19256" cy="4391000"/>
          </a:xfrm>
        </p:spPr>
        <p:txBody>
          <a:bodyPr/>
          <a:lstStyle/>
          <a:p>
            <a:pPr algn="ctr">
              <a:buNone/>
            </a:pPr>
            <a:r>
              <a:rPr lang="lt-LT" dirty="0" smtClean="0">
                <a:latin typeface="Garamond" pitchFamily="18" charset="0"/>
              </a:rPr>
              <a:t>Paauglystės laikotarpis apima biologinį, pažintinį ir emocinį vystymąsi, o jų apimtis ir tempas yra ypatingai dideli. Biologinių ir pažintinių pokyčių dėka smarkiai keičiasi pati asmenybė. </a:t>
            </a:r>
            <a:endParaRPr lang="pl-PL" dirty="0" smtClean="0">
              <a:latin typeface="Garamond" pitchFamily="18" charset="0"/>
            </a:endParaRPr>
          </a:p>
          <a:p>
            <a:pPr algn="ctr">
              <a:buNone/>
            </a:pPr>
            <a:endParaRPr lang="pl-PL" dirty="0" smtClean="0">
              <a:latin typeface="Garamond" pitchFamily="18" charset="0"/>
            </a:endParaRPr>
          </a:p>
          <a:p>
            <a:pPr algn="ctr">
              <a:buNone/>
            </a:pPr>
            <a:endParaRPr lang="pl-PL" dirty="0">
              <a:latin typeface="Garamond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5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lt-LT" sz="4800" dirty="0" smtClean="0">
                <a:solidFill>
                  <a:srgbClr val="C00000"/>
                </a:solidFill>
              </a:rPr>
              <a:t>Pauglystė tęsiasi</a:t>
            </a:r>
            <a:endParaRPr lang="pl-PL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7544" y="6165304"/>
            <a:ext cx="83529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Garamond" pitchFamily="18" charset="0"/>
              </a:rPr>
              <a:t>https://encrypted-tbn1.gstatic.com/images?q=tbn:ANd9GcS90F2knciIkWWC_ZXnZpa3D9fXKN1Zw-MAS_JKprLtG-znBIMNwA</a:t>
            </a:r>
            <a:endParaRPr lang="pl-PL" sz="1200" dirty="0">
              <a:latin typeface="Garamond" pitchFamily="18" charset="0"/>
            </a:endParaRPr>
          </a:p>
        </p:txBody>
      </p:sp>
      <p:pic>
        <p:nvPicPr>
          <p:cNvPr id="7" name="Symbol zastępczy zawartości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071810"/>
            <a:ext cx="3094634" cy="2777016"/>
          </a:xfrm>
          <a:prstGeom prst="rect">
            <a:avLst/>
          </a:prstGeom>
        </p:spPr>
      </p:pic>
      <p:pic>
        <p:nvPicPr>
          <p:cNvPr id="11" name="Symbol zastępczy zawartości 3" descr="pop_pillows_3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3429000"/>
            <a:ext cx="3600400" cy="2664296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323528" y="6381328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http://seedifferent.blox.pl/resource/pop_pillows_300x300.jpg</a:t>
            </a:r>
            <a:endParaRPr lang="pl-PL" sz="1200" dirty="0">
              <a:latin typeface="Garamond" pitchFamily="18" charset="0"/>
            </a:endParaRPr>
          </a:p>
        </p:txBody>
      </p:sp>
      <p:pic>
        <p:nvPicPr>
          <p:cNvPr id="15" name="Symbol zastępczy zawartości 14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5085184"/>
            <a:ext cx="1800200" cy="1080120"/>
          </a:xfrm>
          <a:prstGeom prst="rect">
            <a:avLst/>
          </a:prstGeom>
        </p:spPr>
      </p:pic>
      <p:sp>
        <p:nvSpPr>
          <p:cNvPr id="16" name="Prostokąt 15"/>
          <p:cNvSpPr/>
          <p:nvPr/>
        </p:nvSpPr>
        <p:spPr>
          <a:xfrm>
            <a:off x="395536" y="6581001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https://encrypted-tbn2.gstatic.com/images?q=tbn:ANd9GcTqWg-ngBcxHkZGLm9Lla6gmHOfrw3ubxjzfJsy27ex5W7NVGhz2sO</a:t>
            </a:r>
            <a:r>
              <a:rPr lang="pl-PL" sz="1200" dirty="0" err="1" smtClean="0">
                <a:latin typeface="Garamond" pitchFamily="18" charset="0"/>
              </a:rPr>
              <a:t>lBA</a:t>
            </a:r>
            <a:endParaRPr lang="pl-PL" sz="1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772400" cy="4968552"/>
          </a:xfrm>
        </p:spPr>
        <p:txBody>
          <a:bodyPr>
            <a:normAutofit fontScale="70000" lnSpcReduction="20000"/>
          </a:bodyPr>
          <a:lstStyle/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ir vyreniųjų brolių/sesrų išsilavinimas;</a:t>
            </a:r>
            <a:endParaRPr lang="pl-PL" sz="3400" dirty="0" smtClean="0">
              <a:latin typeface="Garamond" pitchFamily="18" charset="0"/>
            </a:endParaRPr>
          </a:p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Profesinės šeimos tradicijos</a:t>
            </a:r>
            <a:r>
              <a:rPr lang="pl-PL" sz="3400" dirty="0" smtClean="0">
                <a:latin typeface="Garamond" pitchFamily="18" charset="0"/>
              </a:rPr>
              <a:t>;</a:t>
            </a:r>
            <a:endParaRPr lang="lt-LT" sz="3400" dirty="0" smtClean="0">
              <a:latin typeface="Garamond" pitchFamily="18" charset="0"/>
            </a:endParaRPr>
          </a:p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Socialinė </a:t>
            </a:r>
            <a:r>
              <a:rPr lang="lt-LT" sz="3400" dirty="0" smtClean="0">
                <a:latin typeface="Garamond" pitchFamily="18" charset="0"/>
              </a:rPr>
              <a:t>tėvų </a:t>
            </a:r>
            <a:r>
              <a:rPr lang="lt-LT" sz="3400" dirty="0" smtClean="0">
                <a:latin typeface="Garamond" pitchFamily="18" charset="0"/>
              </a:rPr>
              <a:t>padėtis;</a:t>
            </a:r>
            <a:endParaRPr lang="pl-PL" sz="3400" dirty="0" smtClean="0">
              <a:latin typeface="Garamond" pitchFamily="18" charset="0"/>
            </a:endParaRPr>
          </a:p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</a:t>
            </a:r>
            <a:r>
              <a:rPr lang="lt-LT" sz="3400" dirty="0" smtClean="0">
                <a:latin typeface="Garamond" pitchFamily="18" charset="0"/>
              </a:rPr>
              <a:t>troškimai;</a:t>
            </a:r>
            <a:endParaRPr lang="pl-PL" sz="3400" dirty="0" smtClean="0">
              <a:latin typeface="Garamond" pitchFamily="18" charset="0"/>
            </a:endParaRPr>
          </a:p>
          <a:p>
            <a:pPr marL="900000" indent="-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 </a:t>
            </a:r>
            <a:r>
              <a:rPr lang="lt-LT" sz="3400" dirty="0" smtClean="0">
                <a:latin typeface="Garamond" pitchFamily="18" charset="0"/>
              </a:rPr>
              <a:t>žinių </a:t>
            </a:r>
            <a:r>
              <a:rPr lang="lt-LT" sz="3400" dirty="0" smtClean="0">
                <a:latin typeface="Garamond" pitchFamily="18" charset="0"/>
              </a:rPr>
              <a:t>apie </a:t>
            </a:r>
            <a:r>
              <a:rPr lang="lt-LT" sz="3400" dirty="0" smtClean="0">
                <a:latin typeface="Garamond" pitchFamily="18" charset="0"/>
              </a:rPr>
              <a:t>profesijų </a:t>
            </a:r>
            <a:r>
              <a:rPr lang="lt-LT" sz="3400" dirty="0" smtClean="0">
                <a:latin typeface="Garamond" pitchFamily="18" charset="0"/>
              </a:rPr>
              <a:t>,</a:t>
            </a:r>
            <a:r>
              <a:rPr lang="lt-LT" sz="3400" dirty="0" smtClean="0">
                <a:latin typeface="Garamond" pitchFamily="18" charset="0"/>
              </a:rPr>
              <a:t>siūlomų </a:t>
            </a:r>
            <a:r>
              <a:rPr lang="lt-LT" sz="3400" dirty="0" smtClean="0">
                <a:latin typeface="Garamond" pitchFamily="18" charset="0"/>
              </a:rPr>
              <a:t>vaikams, lygis ir būdai joms </a:t>
            </a:r>
            <a:r>
              <a:rPr lang="lt-LT" sz="3400" dirty="0" smtClean="0">
                <a:latin typeface="Garamond" pitchFamily="18" charset="0"/>
              </a:rPr>
              <a:t>įgyti;</a:t>
            </a:r>
            <a:endParaRPr lang="pl-PL" sz="3400" dirty="0" smtClean="0">
              <a:latin typeface="Garamond" pitchFamily="18" charset="0"/>
            </a:endParaRPr>
          </a:p>
          <a:p>
            <a:pPr marL="900113" indent="-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požiūris į  mokymąsi ir  įvairias profesines veiklas</a:t>
            </a:r>
            <a:endParaRPr lang="pl-PL" sz="3400" dirty="0" smtClean="0">
              <a:latin typeface="Garamond" pitchFamily="18" charset="0"/>
            </a:endParaRPr>
          </a:p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dėmesys (santykiai su vaiku</a:t>
            </a:r>
            <a:r>
              <a:rPr lang="lt-LT" sz="3400" dirty="0" smtClean="0">
                <a:latin typeface="Garamond" pitchFamily="18" charset="0"/>
              </a:rPr>
              <a:t>);</a:t>
            </a:r>
            <a:endParaRPr lang="pl-PL" sz="3400" dirty="0" smtClean="0">
              <a:latin typeface="Garamond" pitchFamily="18" charset="0"/>
            </a:endParaRPr>
          </a:p>
          <a:p>
            <a:pPr marL="273050" indent="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Tėvų finansinė </a:t>
            </a:r>
            <a:r>
              <a:rPr lang="lt-LT" sz="3400" dirty="0" smtClean="0">
                <a:latin typeface="Garamond" pitchFamily="18" charset="0"/>
              </a:rPr>
              <a:t>padėtis;</a:t>
            </a:r>
            <a:endParaRPr lang="pl-PL" sz="3400" dirty="0" smtClean="0">
              <a:latin typeface="Garamond" pitchFamily="18" charset="0"/>
            </a:endParaRPr>
          </a:p>
          <a:p>
            <a:pPr marL="900113" indent="-627063">
              <a:buFont typeface="Wingdings" pitchFamily="2" charset="2"/>
              <a:buChar char="Ø"/>
            </a:pPr>
            <a:r>
              <a:rPr lang="lt-LT" sz="3400" dirty="0" smtClean="0">
                <a:latin typeface="Garamond" pitchFamily="18" charset="0"/>
              </a:rPr>
              <a:t>Žinios apie vaiko polinkius, sveikatos būklę ir fizinį </a:t>
            </a:r>
            <a:r>
              <a:rPr lang="lt-LT" sz="3400" dirty="0" smtClean="0">
                <a:latin typeface="Garamond" pitchFamily="18" charset="0"/>
              </a:rPr>
              <a:t>vystymąsi.</a:t>
            </a:r>
            <a:endParaRPr lang="pl-PL" sz="3400" dirty="0" smtClean="0">
              <a:latin typeface="Garamond" pitchFamily="18" charset="0"/>
            </a:endParaRPr>
          </a:p>
          <a:p>
            <a:pPr algn="ctr">
              <a:buNone/>
            </a:pPr>
            <a:endParaRPr lang="pl-PL" sz="1600" dirty="0" smtClean="0">
              <a:latin typeface="Garamond" pitchFamily="18" charset="0"/>
            </a:endParaRPr>
          </a:p>
          <a:p>
            <a:pPr algn="ctr">
              <a:buNone/>
            </a:pPr>
            <a:endParaRPr lang="pl-PL" sz="1600" dirty="0" smtClean="0">
              <a:latin typeface="Garamond" pitchFamily="18" charset="0"/>
            </a:endParaRPr>
          </a:p>
          <a:p>
            <a:pPr algn="ctr">
              <a:buNone/>
            </a:pPr>
            <a:r>
              <a:rPr lang="pl-PL" sz="1600" dirty="0" smtClean="0">
                <a:latin typeface="Garamond" pitchFamily="18" charset="0"/>
              </a:rPr>
              <a:t>W. Duda, dr D. Kukla, </a:t>
            </a:r>
            <a:r>
              <a:rPr lang="pl-PL" sz="1600" i="1" dirty="0" smtClean="0">
                <a:latin typeface="Garamond" pitchFamily="18" charset="0"/>
              </a:rPr>
              <a:t>Rodzice jako podstawowy determinant wyborów edukacyjno-zawodowych dzieci, Kwartalnik Doradca Zawodowy 1(14)2011 </a:t>
            </a:r>
            <a:endParaRPr lang="pl-PL" sz="1600" dirty="0" smtClean="0">
              <a:latin typeface="Garamond" pitchFamily="18" charset="0"/>
            </a:endParaRPr>
          </a:p>
          <a:p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79512" y="260648"/>
            <a:ext cx="8784976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bIns="91440" anchor="b" anchorCtr="0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lt-LT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Faktoriai, susiję su šeimos įtaka, jaunimo profesiniams pasirinkimams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200" b="1" dirty="0" smtClean="0">
                <a:solidFill>
                  <a:srgbClr val="C00000"/>
                </a:solidFill>
                <a:latin typeface="Garamond" pitchFamily="18" charset="0"/>
              </a:rPr>
              <a:t>Karjeros portfelis</a:t>
            </a:r>
            <a:r>
              <a:rPr lang="pl-PL" sz="3200" b="1" dirty="0" smtClean="0">
                <a:solidFill>
                  <a:srgbClr val="C00000"/>
                </a:solidFill>
                <a:latin typeface="Garamond" pitchFamily="18" charset="0"/>
              </a:rPr>
              <a:t>High 5</a:t>
            </a:r>
          </a:p>
          <a:p>
            <a:pPr algn="ctr"/>
            <a:r>
              <a:rPr lang="lt-LT" sz="2000" b="1" dirty="0" smtClean="0">
                <a:latin typeface="Garamond" pitchFamily="18" charset="0"/>
              </a:rPr>
              <a:t>Kruopštus karjeros planavimas ir  edukacinis kelias turi būti susijęs su šiais etapais</a:t>
            </a:r>
            <a:endParaRPr lang="pl-PL" sz="2000" dirty="0">
              <a:latin typeface="Garamond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1268760"/>
            <a:ext cx="2088232" cy="11304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t-LT" sz="2000" b="1" dirty="0" smtClean="0">
                <a:solidFill>
                  <a:schemeClr val="tx1"/>
                </a:solidFill>
                <a:latin typeface="Garamond" pitchFamily="18" charset="0"/>
              </a:rPr>
              <a:t>Savęs pažinimas</a:t>
            </a:r>
            <a:endParaRPr lang="pl-PL" sz="20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347864" y="1196752"/>
            <a:ext cx="2448272" cy="1202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73050" indent="0" algn="ctr">
              <a:buNone/>
            </a:pPr>
            <a:r>
              <a:rPr lang="lt-LT" sz="2000" b="1" dirty="0" smtClean="0">
                <a:latin typeface="Garamond" pitchFamily="18" charset="0"/>
              </a:rPr>
              <a:t>Profesijų, darbo pobūdžio ir  darbo rinkos tyrimas</a:t>
            </a:r>
            <a:endParaRPr lang="en-US" sz="2000" b="1" dirty="0" smtClean="0">
              <a:latin typeface="Garamond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6156176" y="1268760"/>
            <a:ext cx="2304256" cy="113042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lt-LT" sz="2000" b="1" dirty="0" smtClean="0">
                <a:latin typeface="Garamond" pitchFamily="18" charset="0"/>
              </a:rPr>
              <a:t>Galimų edukacinių kelių  tyrimas</a:t>
            </a:r>
            <a:endParaRPr lang="en-US" sz="2000" b="1" dirty="0" smtClean="0">
              <a:latin typeface="Garamond" pitchFamily="18" charset="0"/>
            </a:endParaRPr>
          </a:p>
        </p:txBody>
      </p:sp>
      <p:cxnSp>
        <p:nvCxnSpPr>
          <p:cNvPr id="17" name="Łącznik prosty 16"/>
          <p:cNvCxnSpPr>
            <a:stCxn id="4" idx="2"/>
          </p:cNvCxnSpPr>
          <p:nvPr/>
        </p:nvCxnSpPr>
        <p:spPr>
          <a:xfrm>
            <a:off x="1727684" y="2399184"/>
            <a:ext cx="36004" cy="309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>
            <a:stCxn id="7" idx="2"/>
            <a:endCxn id="23" idx="0"/>
          </p:cNvCxnSpPr>
          <p:nvPr/>
        </p:nvCxnSpPr>
        <p:spPr>
          <a:xfrm rot="5400000">
            <a:off x="4455131" y="2454875"/>
            <a:ext cx="172560" cy="61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>
            <a:stCxn id="8" idx="2"/>
          </p:cNvCxnSpPr>
          <p:nvPr/>
        </p:nvCxnSpPr>
        <p:spPr>
          <a:xfrm flipH="1">
            <a:off x="7236296" y="2399184"/>
            <a:ext cx="72008" cy="381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21"/>
          <p:cNvSpPr/>
          <p:nvPr/>
        </p:nvSpPr>
        <p:spPr>
          <a:xfrm>
            <a:off x="467544" y="2564904"/>
            <a:ext cx="2664296" cy="30243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 Interesai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Gabumai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Temperament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as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Įgūdžiai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Asmenybė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Sveikatos  būklė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Mokyklinės žinios</a:t>
            </a:r>
            <a:endParaRPr lang="pl-PL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3214678" y="2571744"/>
            <a:ext cx="2592288" cy="30243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Informa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cija </a:t>
            </a: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a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pie </a:t>
            </a: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professi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jas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Darbo aplinka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Užduotys ir veikla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Darbo įrankiai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Darbo vieta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Įdarbinimo galimybės; perspektyvios profesijos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Užmokestis</a:t>
            </a:r>
            <a:endParaRPr lang="pl-PL" sz="20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4" name="Prostokąt 23"/>
          <p:cNvSpPr/>
          <p:nvPr/>
        </p:nvSpPr>
        <p:spPr>
          <a:xfrm>
            <a:off x="6012160" y="2564904"/>
            <a:ext cx="2592288" cy="30243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Mokyklos sistema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Galimybės įgyti profesinę kvalifikaciją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pl-PL" sz="20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Persikvalifikavimo  galimybės</a:t>
            </a:r>
            <a:endParaRPr lang="pl-PL" sz="20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lt-LT" sz="2000" dirty="0" smtClean="0">
                <a:solidFill>
                  <a:schemeClr val="tx1"/>
                </a:solidFill>
                <a:latin typeface="Garamond" pitchFamily="18" charset="0"/>
              </a:rPr>
              <a:t>Mokymosi ir tobulėjimo galimybės</a:t>
            </a:r>
            <a:endParaRPr lang="pl-PL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539552" y="5733256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indent="-1371600" algn="ctr">
              <a:buNone/>
            </a:pPr>
            <a:r>
              <a:rPr lang="lt-LT" sz="2800" b="1" dirty="0" smtClean="0">
                <a:solidFill>
                  <a:srgbClr val="C00000"/>
                </a:solidFill>
                <a:latin typeface="Garamond" pitchFamily="18" charset="0"/>
              </a:rPr>
              <a:t>Surinktos informacijos palyginimas su  žiniomis apie save.</a:t>
            </a:r>
            <a:endParaRPr lang="pl-PL" sz="2800" b="1" dirty="0" smtClean="0">
              <a:latin typeface="Garamond" pitchFamily="18" charset="0"/>
            </a:endParaRPr>
          </a:p>
        </p:txBody>
      </p:sp>
      <p:cxnSp>
        <p:nvCxnSpPr>
          <p:cNvPr id="61" name="Łącznik prosty 60"/>
          <p:cNvCxnSpPr>
            <a:stCxn id="23" idx="0"/>
            <a:endCxn id="23" idx="0"/>
          </p:cNvCxnSpPr>
          <p:nvPr/>
        </p:nvCxnSpPr>
        <p:spPr>
          <a:xfrm rot="5400000" flipH="1" flipV="1">
            <a:off x="4510822" y="257174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Prostokąt 65"/>
          <p:cNvSpPr/>
          <p:nvPr/>
        </p:nvSpPr>
        <p:spPr>
          <a:xfrm>
            <a:off x="2267744" y="6581001"/>
            <a:ext cx="55446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 smtClean="0">
                <a:latin typeface="Garamond" pitchFamily="18" charset="0"/>
              </a:rPr>
              <a:t>http://images.slideplayer.pl/1/88806/slides/slide_3.jpg</a:t>
            </a:r>
            <a:endParaRPr lang="pl-PL" sz="1200" dirty="0">
              <a:latin typeface="Garamond" pitchFamily="18" charset="0"/>
            </a:endParaRPr>
          </a:p>
        </p:txBody>
      </p:sp>
      <p:sp>
        <p:nvSpPr>
          <p:cNvPr id="28" name="Strzałka w lewo i prawo 27"/>
          <p:cNvSpPr/>
          <p:nvPr/>
        </p:nvSpPr>
        <p:spPr>
          <a:xfrm>
            <a:off x="2771800" y="1700808"/>
            <a:ext cx="576064" cy="28803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lewo i prawo 28"/>
          <p:cNvSpPr/>
          <p:nvPr/>
        </p:nvSpPr>
        <p:spPr>
          <a:xfrm>
            <a:off x="5652120" y="1700808"/>
            <a:ext cx="576064" cy="288032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1521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Sąmoningo vaiko paruošimas </a:t>
            </a: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yra </a:t>
            </a:r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ilgas procesas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3040" y="1340768"/>
            <a:ext cx="8640960" cy="5112568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Garamond" pitchFamily="18" charset="0"/>
              </a:rPr>
              <a:t>Sužinokime kokios yra mūsų vaikų stipriosios ir silpnosios pusės, interesai, troškimai,  ir mūsų vaikų įgūdžiai.</a:t>
            </a:r>
            <a:endParaRPr lang="pl-PL" dirty="0" smtClean="0">
              <a:latin typeface="Garamond" pitchFamily="18" charset="0"/>
            </a:endParaRPr>
          </a:p>
          <a:p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Skatinkime jų tobulėjimą</a:t>
            </a:r>
            <a:r>
              <a:rPr lang="pl-PL" dirty="0" smtClean="0">
                <a:latin typeface="Garamond" pitchFamily="18" charset="0"/>
              </a:rPr>
              <a:t>. </a:t>
            </a:r>
          </a:p>
          <a:p>
            <a:pPr algn="ctr">
              <a:buNone/>
            </a:pPr>
            <a:r>
              <a:rPr lang="pl-PL" dirty="0" smtClean="0">
                <a:latin typeface="Garamond" pitchFamily="18" charset="0"/>
              </a:rPr>
              <a:t>	</a:t>
            </a:r>
            <a:r>
              <a:rPr lang="lt-LT" sz="2000" b="1" dirty="0" smtClean="0">
                <a:latin typeface="Comic Sans MS" pitchFamily="66" charset="0"/>
              </a:rPr>
              <a:t>Nepraraskime talentų</a:t>
            </a:r>
            <a:r>
              <a:rPr lang="en-US" sz="2000" b="1" dirty="0" smtClean="0">
                <a:latin typeface="Comic Sans MS" pitchFamily="66" charset="0"/>
              </a:rPr>
              <a:t>!!!</a:t>
            </a:r>
            <a:endParaRPr lang="pl-PL" sz="20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l-PL" sz="2000" b="1" dirty="0" smtClean="0">
                <a:latin typeface="Comic Sans MS" pitchFamily="66" charset="0"/>
              </a:rPr>
              <a:t>	</a:t>
            </a:r>
            <a:r>
              <a:rPr lang="en-US" sz="2000" b="1" dirty="0" err="1" smtClean="0">
                <a:latin typeface="Comic Sans MS" pitchFamily="66" charset="0"/>
              </a:rPr>
              <a:t>Tro</a:t>
            </a:r>
            <a:r>
              <a:rPr lang="lt-LT" sz="2000" b="1" dirty="0" smtClean="0">
                <a:latin typeface="Comic Sans MS" pitchFamily="66" charset="0"/>
              </a:rPr>
              <a:t>š</a:t>
            </a:r>
            <a:r>
              <a:rPr lang="en-US" sz="2000" b="1" dirty="0" err="1" smtClean="0">
                <a:latin typeface="Comic Sans MS" pitchFamily="66" charset="0"/>
              </a:rPr>
              <a:t>kimai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gali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tapti</a:t>
            </a:r>
            <a:r>
              <a:rPr lang="en-US" sz="2000" b="1" dirty="0" smtClean="0">
                <a:latin typeface="Comic Sans MS" pitchFamily="66" charset="0"/>
              </a:rPr>
              <a:t> </a:t>
            </a:r>
            <a:r>
              <a:rPr lang="en-US" sz="2000" b="1" dirty="0" err="1" smtClean="0">
                <a:latin typeface="Comic Sans MS" pitchFamily="66" charset="0"/>
              </a:rPr>
              <a:t>gyvenimo</a:t>
            </a:r>
            <a:r>
              <a:rPr lang="en-US" sz="2000" b="1" dirty="0" smtClean="0">
                <a:latin typeface="Comic Sans MS" pitchFamily="66" charset="0"/>
              </a:rPr>
              <a:t> b</a:t>
            </a:r>
            <a:r>
              <a:rPr lang="lt-LT" sz="2000" b="1" dirty="0" smtClean="0">
                <a:latin typeface="Comic Sans MS" pitchFamily="66" charset="0"/>
              </a:rPr>
              <a:t>ū</a:t>
            </a:r>
            <a:r>
              <a:rPr lang="en-US" sz="2000" b="1" dirty="0" smtClean="0">
                <a:latin typeface="Comic Sans MS" pitchFamily="66" charset="0"/>
              </a:rPr>
              <a:t>du!</a:t>
            </a:r>
            <a:endParaRPr lang="pl-PL" sz="2000" b="1" dirty="0" smtClean="0">
              <a:latin typeface="Comic Sans MS" pitchFamily="66" charset="0"/>
            </a:endParaRPr>
          </a:p>
          <a:p>
            <a:r>
              <a:rPr lang="en-US" b="1" dirty="0" err="1" smtClean="0">
                <a:solidFill>
                  <a:srgbClr val="C00000"/>
                </a:solidFill>
                <a:latin typeface="Garamond" pitchFamily="18" charset="0"/>
              </a:rPr>
              <a:t>Skatinkime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 vaikus</a:t>
            </a:r>
            <a:r>
              <a:rPr lang="en-US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Garamond" pitchFamily="18" charset="0"/>
              </a:rPr>
              <a:t>mokytis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 užsienio </a:t>
            </a:r>
            <a:r>
              <a:rPr lang="en-US" b="1" dirty="0" err="1" smtClean="0">
                <a:solidFill>
                  <a:srgbClr val="C00000"/>
                </a:solidFill>
                <a:latin typeface="Garamond" pitchFamily="18" charset="0"/>
              </a:rPr>
              <a:t>kalb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ų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, kompiuterinio 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raštingumo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, savanoriškos veiklos </a:t>
            </a:r>
            <a:r>
              <a:rPr lang="lt-LT" b="1" dirty="0" smtClean="0">
                <a:solidFill>
                  <a:srgbClr val="C00000"/>
                </a:solidFill>
                <a:latin typeface="Garamond" pitchFamily="18" charset="0"/>
              </a:rPr>
              <a:t>vietinėje  bendruomenėje-tai labai pravers ateityje.</a:t>
            </a:r>
            <a:endParaRPr lang="pl-PL" dirty="0" smtClean="0">
              <a:latin typeface="Garamond" pitchFamily="18" charset="0"/>
            </a:endParaRPr>
          </a:p>
          <a:p>
            <a:pPr>
              <a:buNone/>
            </a:pPr>
            <a:r>
              <a:rPr lang="pl-PL" dirty="0" smtClean="0">
                <a:latin typeface="Garamond" pitchFamily="18" charset="0"/>
              </a:rPr>
              <a:t>	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sz="1300" dirty="0" smtClean="0">
              <a:latin typeface="Garamond" pitchFamily="18" charset="0"/>
            </a:endParaRPr>
          </a:p>
          <a:p>
            <a:pPr>
              <a:buNone/>
            </a:pPr>
            <a:endParaRPr lang="pl-PL" sz="1300" dirty="0" smtClean="0">
              <a:latin typeface="Garamond" pitchFamily="18" charset="0"/>
            </a:endParaRPr>
          </a:p>
          <a:p>
            <a:pPr>
              <a:buNone/>
            </a:pPr>
            <a:endParaRPr lang="pl-PL" sz="1300" dirty="0" smtClean="0">
              <a:latin typeface="Garamond" pitchFamily="18" charset="0"/>
            </a:endParaRPr>
          </a:p>
          <a:p>
            <a:pPr>
              <a:buNone/>
            </a:pPr>
            <a:endParaRPr lang="pl-PL" sz="1300" dirty="0" smtClean="0">
              <a:latin typeface="Garamond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51520" y="6309320"/>
            <a:ext cx="85324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http://www.bistum-stgallen.ch/pictures/zoom/eltern-unter-druck2011.jpg</a:t>
            </a:r>
            <a:endParaRPr lang="pl-PL" sz="1200" dirty="0"/>
          </a:p>
        </p:txBody>
      </p:sp>
      <p:pic>
        <p:nvPicPr>
          <p:cNvPr id="7" name="Symbol zastępczy zawartości 3" descr="eltern-unter-druck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714884"/>
            <a:ext cx="2428860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encrypted-tbn1.gstatic.com/images?q=tbn:ANd9GcQWl95eu6KCOQBRbRkWCCXokniDymgcVICdZL-66M30P4YL2MhW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56992"/>
            <a:ext cx="3096344" cy="2808312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15212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Suformuokime vertybių pasaulį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363272" cy="5184576"/>
          </a:xfrm>
        </p:spPr>
        <p:txBody>
          <a:bodyPr>
            <a:normAutofit/>
          </a:bodyPr>
          <a:lstStyle/>
          <a:p>
            <a:r>
              <a:rPr lang="lt-LT" sz="2400" b="1" dirty="0" smtClean="0">
                <a:solidFill>
                  <a:srgbClr val="C00000"/>
                </a:solidFill>
                <a:latin typeface="Garamond" pitchFamily="18" charset="0"/>
              </a:rPr>
              <a:t>Surinkime informaciją </a:t>
            </a:r>
            <a:r>
              <a:rPr lang="lt-L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apie mūsų vaikų polinkius, kalbėdami kas svarbu asmeniniame ir profesiniame gyvenime.</a:t>
            </a:r>
            <a:endParaRPr lang="pl-PL" sz="2400" dirty="0" smtClean="0">
              <a:latin typeface="Garamond" pitchFamily="18" charset="0"/>
            </a:endParaRPr>
          </a:p>
          <a:p>
            <a:r>
              <a:rPr lang="lt-LT" sz="2400" b="1" dirty="0" smtClean="0">
                <a:solidFill>
                  <a:srgbClr val="C00000"/>
                </a:solidFill>
                <a:latin typeface="Garamond" pitchFamily="18" charset="0"/>
              </a:rPr>
              <a:t>Atkreipkime dėmesį </a:t>
            </a:r>
            <a:r>
              <a:rPr lang="lt-L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itchFamily="18" charset="0"/>
              </a:rPr>
              <a:t>į darbo reikšmę žmonių gyvenime, atsižvelgdami į jų pačių pomėgius ir interesus.</a:t>
            </a:r>
            <a:endParaRPr lang="pl-P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  <a:p>
            <a:r>
              <a:rPr lang="lt-LT" sz="2400" b="1" dirty="0" smtClean="0">
                <a:solidFill>
                  <a:srgbClr val="C00000"/>
                </a:solidFill>
                <a:latin typeface="Garamond" pitchFamily="18" charset="0"/>
              </a:rPr>
              <a:t>Pabandykime įdomiai organizuoti šeimos laisvalaikį</a:t>
            </a:r>
            <a:endParaRPr lang="pl-PL" sz="2400" dirty="0" smtClean="0">
              <a:solidFill>
                <a:srgbClr val="C00000"/>
              </a:solidFill>
              <a:latin typeface="Garamond" pitchFamily="18" charset="0"/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rgbClr val="C00000"/>
                </a:solidFill>
                <a:latin typeface="Garamond" pitchFamily="18" charset="0"/>
              </a:rPr>
              <a:t>   </a:t>
            </a:r>
            <a:r>
              <a:rPr lang="pl-PL" sz="2400" dirty="0" smtClean="0">
                <a:latin typeface="Garamond" pitchFamily="18" charset="0"/>
              </a:rPr>
              <a:t>(</a:t>
            </a:r>
            <a:r>
              <a:rPr lang="lt-LT" sz="2400" dirty="0" smtClean="0">
                <a:latin typeface="Garamond" pitchFamily="18" charset="0"/>
              </a:rPr>
              <a:t>išvykos su dviračiais, bendra mankšta, pratimai, siekiant atsikratyti streso ir t.t.)</a:t>
            </a:r>
            <a:endParaRPr lang="pl-PL" sz="2400" dirty="0">
              <a:latin typeface="Garamond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1520" y="616530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latin typeface="Garamond" pitchFamily="18" charset="0"/>
              </a:rPr>
              <a:t>https://encrypted-tbn1.gstatic.com/images?q=tbn:ANd9GcQWl95eu6KCOQBRbRkWCCXokniDymgcVICdZL-66M30P4YL2MhWWQ</a:t>
            </a:r>
            <a:endParaRPr lang="pl-PL" sz="1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080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lt-LT" sz="3600" b="1" dirty="0" smtClean="0">
                <a:solidFill>
                  <a:srgbClr val="C00000"/>
                </a:solidFill>
                <a:latin typeface="Garamond" pitchFamily="18" charset="0"/>
              </a:rPr>
              <a:t>Pasitikėjimo savimi stiprinimas</a:t>
            </a:r>
            <a:endParaRPr lang="pl-PL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68952" cy="5256584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lt-LT" dirty="0" smtClean="0">
                <a:latin typeface="Garamond" pitchFamily="18" charset="0"/>
              </a:rPr>
              <a:t>Nustatykime protingus reikalavimus ir pripratinkime vaiką atlikti pareigas, susijusias su mokslu ir kasdieniniu gyvenimu.</a:t>
            </a:r>
            <a:endParaRPr lang="pl-PL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„</a:t>
            </a:r>
            <a:r>
              <a:rPr lang="en-US" sz="22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lt-LT" sz="2200" dirty="0" smtClean="0">
                <a:solidFill>
                  <a:srgbClr val="C00000"/>
                </a:solidFill>
                <a:latin typeface="Comic Sans MS" pitchFamily="66" charset="0"/>
              </a:rPr>
              <a:t>Profesinis gyvenimas nuolat kelia mums naujus reikalavimus.”</a:t>
            </a:r>
            <a:endParaRPr lang="pl-PL" sz="2200" dirty="0" smtClean="0">
              <a:solidFill>
                <a:srgbClr val="C00000"/>
              </a:solidFill>
              <a:latin typeface="Garamond" pitchFamily="18" charset="0"/>
            </a:endParaRPr>
          </a:p>
          <a:p>
            <a:pPr algn="ctr"/>
            <a:r>
              <a:rPr lang="lt-LT" dirty="0" smtClean="0">
                <a:latin typeface="Garamond" pitchFamily="18" charset="0"/>
              </a:rPr>
              <a:t>Pasitikėjimas ir kūrybiškumas yra labiausiai darbuotojų pageidaujamos savybės. Padarykime viską, kad vaikas, ieškotų atsakymų ir sprendimų stebėdamas, patirdamas, darydamas išvadas ir pats atlikdamas veiksmus.</a:t>
            </a:r>
            <a:endParaRPr lang="pl-PL" dirty="0" smtClean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pl-PL" sz="2200" dirty="0">
                <a:solidFill>
                  <a:srgbClr val="C00000"/>
                </a:solidFill>
                <a:latin typeface="Comic Sans MS" pitchFamily="66" charset="0"/>
              </a:rPr>
              <a:t>„ </a:t>
            </a:r>
            <a:r>
              <a:rPr lang="lt-LT" sz="2200" dirty="0" smtClean="0">
                <a:solidFill>
                  <a:srgbClr val="C00000"/>
                </a:solidFill>
                <a:latin typeface="Comic Sans MS" pitchFamily="66" charset="0"/>
              </a:rPr>
              <a:t>Mes esame ribojami ne tik savo pačių kūrybingumo. Tai, pagaliau, yra apribota tik dėl mūsų tingumo”.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...”</a:t>
            </a:r>
            <a:r>
              <a:rPr lang="pl-PL" sz="2200" dirty="0" smtClean="0">
                <a:latin typeface="Comic Sans MS" pitchFamily="66" charset="0"/>
              </a:rPr>
              <a:t>  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(Maciej 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Orzechowski)</a:t>
            </a:r>
          </a:p>
          <a:p>
            <a:pPr algn="ctr"/>
            <a:r>
              <a:rPr lang="lt-LT" dirty="0" smtClean="0">
                <a:latin typeface="Garamond" pitchFamily="18" charset="0"/>
              </a:rPr>
              <a:t>Skatinkime </a:t>
            </a:r>
            <a:r>
              <a:rPr lang="lt-LT" dirty="0" err="1" smtClean="0">
                <a:latin typeface="Garamond" pitchFamily="18" charset="0"/>
              </a:rPr>
              <a:t>savanoriauti</a:t>
            </a:r>
            <a:r>
              <a:rPr lang="lt-LT" dirty="0" smtClean="0">
                <a:latin typeface="Garamond" pitchFamily="18" charset="0"/>
              </a:rPr>
              <a:t>, imtis sezoninių darbų ir veiklos vietinėje visuomenėje (jaunimo mainų, tarptautinių projektų, veiklos studentų vadovybėje).</a:t>
            </a:r>
            <a:endParaRPr lang="pl-PL" dirty="0" smtClean="0">
              <a:latin typeface="Garamond" pitchFamily="18" charset="0"/>
            </a:endParaRPr>
          </a:p>
          <a:p>
            <a:pPr algn="ctr"/>
            <a:r>
              <a:rPr lang="lt-LT" sz="2200" dirty="0" smtClean="0">
                <a:solidFill>
                  <a:srgbClr val="C00000"/>
                </a:solidFill>
                <a:latin typeface="Comic Sans MS" pitchFamily="66" charset="0"/>
              </a:rPr>
              <a:t>Patirtis –tai žinių suma, leidžianti daryti naujas klaidas, nekartojant senų.”</a:t>
            </a:r>
            <a:r>
              <a:rPr lang="en-US" sz="2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(</a:t>
            </a:r>
            <a:r>
              <a:rPr lang="pl-PL" sz="2200" dirty="0" err="1" smtClean="0">
                <a:solidFill>
                  <a:srgbClr val="C00000"/>
                </a:solidFill>
                <a:latin typeface="Comic Sans MS" pitchFamily="66" charset="0"/>
              </a:rPr>
              <a:t>Rigaud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pl-PL" sz="2200" dirty="0" err="1" smtClean="0">
                <a:solidFill>
                  <a:srgbClr val="C00000"/>
                </a:solidFill>
                <a:latin typeface="Comic Sans MS" pitchFamily="66" charset="0"/>
              </a:rPr>
              <a:t>Hyacinthe</a:t>
            </a:r>
            <a:r>
              <a:rPr lang="pl-PL" sz="2200" dirty="0" smtClean="0">
                <a:solidFill>
                  <a:srgbClr val="C00000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2618</TotalTime>
  <Words>826</Words>
  <Application>Microsoft Office PowerPoint</Application>
  <PresentationFormat>Demonstracija ekrane (4:3)</PresentationFormat>
  <Paragraphs>147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6" baseType="lpstr">
      <vt:lpstr>Kapitał</vt:lpstr>
      <vt:lpstr>Tėvai-pirmieji vaikų patarėjai</vt:lpstr>
      <vt:lpstr>Kodėl tėvai?</vt:lpstr>
      <vt:lpstr>Paauglystė</vt:lpstr>
      <vt:lpstr>Pauglystė tęsiasi</vt:lpstr>
      <vt:lpstr>Skaidrė 5</vt:lpstr>
      <vt:lpstr>Skaidrė 6</vt:lpstr>
      <vt:lpstr>Sąmoningo vaiko paruošimas yra ilgas procesas</vt:lpstr>
      <vt:lpstr>Suformuokime vertybių pasaulį</vt:lpstr>
      <vt:lpstr>Pasitikėjimo savimi stiprinimas</vt:lpstr>
      <vt:lpstr>Suteikime šansą padaryti sprendimą pačiam!</vt:lpstr>
      <vt:lpstr>Neprimeskite vaikams savo įsivaizdavimų apie ateitį!  Vaikas negali su tuo susitvarkyti! (blogas mokymasis, mokyklų kaita, nusivylimas, depresija)</vt:lpstr>
      <vt:lpstr>Pokalbiai,pokalbiai,pokalbiai….</vt:lpstr>
      <vt:lpstr>Prisiminkime!  Darbas turi atitikti jūsų poreikius!</vt:lpstr>
      <vt:lpstr> Ačiū už dėmesį!  Linkime sėkmingų pokalbių su vaikais!</vt:lpstr>
      <vt:lpstr>Skaidrė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GRZEGORZ MATWISZYN</dc:creator>
  <cp:lastModifiedBy>User</cp:lastModifiedBy>
  <cp:revision>222</cp:revision>
  <dcterms:created xsi:type="dcterms:W3CDTF">2014-12-22T17:43:31Z</dcterms:created>
  <dcterms:modified xsi:type="dcterms:W3CDTF">2015-03-11T18:33:13Z</dcterms:modified>
</cp:coreProperties>
</file>