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80" r:id="rId4"/>
    <p:sldId id="289" r:id="rId5"/>
    <p:sldId id="276" r:id="rId6"/>
    <p:sldId id="277" r:id="rId7"/>
    <p:sldId id="278" r:id="rId8"/>
    <p:sldId id="283" r:id="rId9"/>
    <p:sldId id="290" r:id="rId10"/>
    <p:sldId id="270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4667" autoAdjust="0"/>
  </p:normalViewPr>
  <p:slideViewPr>
    <p:cSldViewPr>
      <p:cViewPr varScale="1">
        <p:scale>
          <a:sx n="71" d="100"/>
          <a:sy n="71" d="100"/>
        </p:scale>
        <p:origin x="-7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hyperlink" Target="https://encrypted-tbn1.gstatic.com/images?q=tbn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encrypted-tbn1.gstatic.com/images?q=tb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E2705-C9BC-4B64-B941-049BB198448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6BD0CD-F015-43EF-B47E-9DAEAAA0498D}">
      <dgm:prSet custT="1"/>
      <dgm:spPr/>
      <dgm:t>
        <a:bodyPr/>
        <a:lstStyle/>
        <a:p>
          <a:pPr algn="ctr" rtl="0"/>
          <a:r>
            <a:rPr lang="en-US" sz="2000" noProof="0" dirty="0" smtClean="0">
              <a:latin typeface="Garamond" pitchFamily="18" charset="0"/>
            </a:rPr>
            <a:t>Portfolio is a kind of a personal archive with the examples of your own achievements. It can be in a shape of ring binder or in an electronic version.</a:t>
          </a:r>
          <a:endParaRPr lang="en-US" sz="2000" noProof="0" dirty="0">
            <a:latin typeface="Garamond" pitchFamily="18" charset="0"/>
          </a:endParaRPr>
        </a:p>
      </dgm:t>
    </dgm:pt>
    <dgm:pt modelId="{A1CAD380-516C-4AAB-A943-8FEFA2238EC5}" type="parTrans" cxnId="{71989DDC-E553-4BC7-8695-C521DA1653C0}">
      <dgm:prSet/>
      <dgm:spPr/>
      <dgm:t>
        <a:bodyPr/>
        <a:lstStyle/>
        <a:p>
          <a:endParaRPr lang="en-US"/>
        </a:p>
      </dgm:t>
    </dgm:pt>
    <dgm:pt modelId="{91C760C0-3542-4A35-A3C6-0087084C8D1A}" type="sibTrans" cxnId="{71989DDC-E553-4BC7-8695-C521DA1653C0}">
      <dgm:prSet/>
      <dgm:spPr/>
      <dgm:t>
        <a:bodyPr/>
        <a:lstStyle/>
        <a:p>
          <a:endParaRPr lang="en-US"/>
        </a:p>
      </dgm:t>
    </dgm:pt>
    <dgm:pt modelId="{738CE2A2-86A1-450A-8F18-71B3A27BCFF0}">
      <dgm:prSet custT="1"/>
      <dgm:spPr/>
      <dgm:t>
        <a:bodyPr/>
        <a:lstStyle/>
        <a:p>
          <a:pPr rtl="0"/>
          <a:r>
            <a:rPr lang="en-US" sz="2000" noProof="0" dirty="0" smtClean="0">
              <a:latin typeface="Garamond" pitchFamily="18" charset="0"/>
            </a:rPr>
            <a:t>The point is that you collect documents, which confirm </a:t>
          </a:r>
          <a:r>
            <a:rPr lang="en-US" sz="2000" noProof="0" dirty="0" err="1" smtClean="0">
              <a:latin typeface="Garamond" pitchFamily="18" charset="0"/>
            </a:rPr>
            <a:t>drectly</a:t>
          </a:r>
          <a:r>
            <a:rPr lang="en-US" sz="2000" noProof="0" dirty="0" smtClean="0">
              <a:latin typeface="Garamond" pitchFamily="18" charset="0"/>
            </a:rPr>
            <a:t> your abilities and capabilities</a:t>
          </a:r>
          <a:r>
            <a:rPr lang="pl-PL" sz="2000" dirty="0" smtClean="0">
              <a:latin typeface="Garamond" pitchFamily="18" charset="0"/>
            </a:rPr>
            <a:t>.</a:t>
          </a:r>
          <a:endParaRPr lang="pl-PL" sz="2000" dirty="0">
            <a:latin typeface="Garamond" pitchFamily="18" charset="0"/>
          </a:endParaRPr>
        </a:p>
      </dgm:t>
    </dgm:pt>
    <dgm:pt modelId="{C43A924B-9825-4753-9B12-13E3DBD1CFB9}" type="parTrans" cxnId="{5411FB3C-3BFE-446F-824E-9A3E54A1356E}">
      <dgm:prSet/>
      <dgm:spPr/>
      <dgm:t>
        <a:bodyPr/>
        <a:lstStyle/>
        <a:p>
          <a:endParaRPr lang="en-US"/>
        </a:p>
      </dgm:t>
    </dgm:pt>
    <dgm:pt modelId="{6197F412-5554-4E2A-B607-E9C88BC5125C}" type="sibTrans" cxnId="{5411FB3C-3BFE-446F-824E-9A3E54A1356E}">
      <dgm:prSet/>
      <dgm:spPr/>
      <dgm:t>
        <a:bodyPr/>
        <a:lstStyle/>
        <a:p>
          <a:endParaRPr lang="en-US"/>
        </a:p>
      </dgm:t>
    </dgm:pt>
    <dgm:pt modelId="{75268260-7D35-4008-B618-59D7F812B0F7}">
      <dgm:prSet custT="1"/>
      <dgm:spPr/>
      <dgm:t>
        <a:bodyPr/>
        <a:lstStyle/>
        <a:p>
          <a:pPr algn="ctr"/>
          <a:r>
            <a:rPr lang="en-US" sz="1000" dirty="0">
              <a:hlinkClick xmlns:r="http://schemas.openxmlformats.org/officeDocument/2006/relationships" r:id="rId1"/>
            </a:rPr>
            <a:t>https://encrypted-tbn1.gstatic.com/images?q=tbn</a:t>
          </a:r>
          <a:r>
            <a:rPr lang="en-US" sz="1000" dirty="0" smtClean="0"/>
            <a:t>:</a:t>
          </a:r>
          <a:endParaRPr lang="pl-PL" sz="1000" dirty="0" smtClean="0"/>
        </a:p>
        <a:p>
          <a:pPr algn="ctr"/>
          <a:r>
            <a:rPr lang="en-US" sz="1000" dirty="0" smtClean="0"/>
            <a:t>ANd9GcT9alc5r244lBP2yPwpD47VdVH08s2Exb7a7_rNwF_1JWTrSVjVCg</a:t>
          </a:r>
          <a:endParaRPr lang="en-US" sz="1000" dirty="0"/>
        </a:p>
      </dgm:t>
    </dgm:pt>
    <dgm:pt modelId="{581FB0A2-F430-449C-8902-6D04B94BD560}" type="parTrans" cxnId="{1700707E-8164-4E7E-B93C-66574B15965A}">
      <dgm:prSet/>
      <dgm:spPr/>
      <dgm:t>
        <a:bodyPr/>
        <a:lstStyle/>
        <a:p>
          <a:endParaRPr lang="en-US"/>
        </a:p>
      </dgm:t>
    </dgm:pt>
    <dgm:pt modelId="{20A24243-01B9-4F5F-821C-33E695FE1B8F}" type="sibTrans" cxnId="{1700707E-8164-4E7E-B93C-66574B15965A}">
      <dgm:prSet/>
      <dgm:spPr/>
      <dgm:t>
        <a:bodyPr/>
        <a:lstStyle/>
        <a:p>
          <a:endParaRPr lang="en-US"/>
        </a:p>
      </dgm:t>
    </dgm:pt>
    <dgm:pt modelId="{976851B3-92AE-4EC7-9ECD-FB47CE16AD57}" type="pres">
      <dgm:prSet presAssocID="{10CE2705-C9BC-4B64-B941-049BB198448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3B3326C-8911-41C3-A4E5-06A8E19837DE}" type="pres">
      <dgm:prSet presAssocID="{10CE2705-C9BC-4B64-B941-049BB198448B}" presName="pyramid" presStyleLbl="node1" presStyleIdx="0" presStyleCnt="1" custScaleX="161948" custLinFactNeighborX="8177"/>
      <dgm:spPr/>
      <dgm:t>
        <a:bodyPr/>
        <a:lstStyle/>
        <a:p>
          <a:endParaRPr lang="pl-PL"/>
        </a:p>
      </dgm:t>
    </dgm:pt>
    <dgm:pt modelId="{C32F2E11-0715-4C6C-980F-6BA329FF6D2B}" type="pres">
      <dgm:prSet presAssocID="{10CE2705-C9BC-4B64-B941-049BB198448B}" presName="theList" presStyleCnt="0"/>
      <dgm:spPr/>
    </dgm:pt>
    <dgm:pt modelId="{616659E4-418A-4ED6-8E83-C144BA40D0D2}" type="pres">
      <dgm:prSet presAssocID="{BB6BD0CD-F015-43EF-B47E-9DAEAAA0498D}" presName="aNode" presStyleLbl="fgAcc1" presStyleIdx="0" presStyleCnt="3" custScaleX="233884" custScaleY="15577" custLinFactY="16118" custLinFactNeighborX="-2881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D7A19-CD65-4865-AD96-B8E7FF46C0FC}" type="pres">
      <dgm:prSet presAssocID="{BB6BD0CD-F015-43EF-B47E-9DAEAAA0498D}" presName="aSpace" presStyleCnt="0"/>
      <dgm:spPr/>
    </dgm:pt>
    <dgm:pt modelId="{7137A7D9-F774-4C46-97EE-FE078C2B231F}" type="pres">
      <dgm:prSet presAssocID="{738CE2A2-86A1-450A-8F18-71B3A27BCFF0}" presName="aNode" presStyleLbl="fgAcc1" presStyleIdx="1" presStyleCnt="3" custScaleX="233885" custScaleY="16718" custLinFactY="10929" custLinFactNeighborX="-2881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3C169-7CC6-4ACC-9523-944F28265D87}" type="pres">
      <dgm:prSet presAssocID="{738CE2A2-86A1-450A-8F18-71B3A27BCFF0}" presName="aSpace" presStyleCnt="0"/>
      <dgm:spPr/>
    </dgm:pt>
    <dgm:pt modelId="{C4E9E10C-6297-449C-B039-C2DC88914A35}" type="pres">
      <dgm:prSet presAssocID="{75268260-7D35-4008-B618-59D7F812B0F7}" presName="aNode" presStyleLbl="fgAcc1" presStyleIdx="2" presStyleCnt="3" custScaleX="128240" custScaleY="17371" custLinFactY="13398" custLinFactNeighborX="-31802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3BB2F3-EC7F-412B-A605-866DAFCDF528}" type="pres">
      <dgm:prSet presAssocID="{75268260-7D35-4008-B618-59D7F812B0F7}" presName="aSpace" presStyleCnt="0"/>
      <dgm:spPr/>
    </dgm:pt>
  </dgm:ptLst>
  <dgm:cxnLst>
    <dgm:cxn modelId="{1700707E-8164-4E7E-B93C-66574B15965A}" srcId="{10CE2705-C9BC-4B64-B941-049BB198448B}" destId="{75268260-7D35-4008-B618-59D7F812B0F7}" srcOrd="2" destOrd="0" parTransId="{581FB0A2-F430-449C-8902-6D04B94BD560}" sibTransId="{20A24243-01B9-4F5F-821C-33E695FE1B8F}"/>
    <dgm:cxn modelId="{71989DDC-E553-4BC7-8695-C521DA1653C0}" srcId="{10CE2705-C9BC-4B64-B941-049BB198448B}" destId="{BB6BD0CD-F015-43EF-B47E-9DAEAAA0498D}" srcOrd="0" destOrd="0" parTransId="{A1CAD380-516C-4AAB-A943-8FEFA2238EC5}" sibTransId="{91C760C0-3542-4A35-A3C6-0087084C8D1A}"/>
    <dgm:cxn modelId="{7D86DF03-2AB4-4B0B-A885-BCB696567103}" type="presOf" srcId="{738CE2A2-86A1-450A-8F18-71B3A27BCFF0}" destId="{7137A7D9-F774-4C46-97EE-FE078C2B231F}" srcOrd="0" destOrd="0" presId="urn:microsoft.com/office/officeart/2005/8/layout/pyramid2"/>
    <dgm:cxn modelId="{7A232E0F-BB01-4F48-B593-FB41079D76FF}" type="presOf" srcId="{75268260-7D35-4008-B618-59D7F812B0F7}" destId="{C4E9E10C-6297-449C-B039-C2DC88914A35}" srcOrd="0" destOrd="0" presId="urn:microsoft.com/office/officeart/2005/8/layout/pyramid2"/>
    <dgm:cxn modelId="{B9EF5E81-9012-42C4-9F96-DEECD9CFD59E}" type="presOf" srcId="{10CE2705-C9BC-4B64-B941-049BB198448B}" destId="{976851B3-92AE-4EC7-9ECD-FB47CE16AD57}" srcOrd="0" destOrd="0" presId="urn:microsoft.com/office/officeart/2005/8/layout/pyramid2"/>
    <dgm:cxn modelId="{5411FB3C-3BFE-446F-824E-9A3E54A1356E}" srcId="{10CE2705-C9BC-4B64-B941-049BB198448B}" destId="{738CE2A2-86A1-450A-8F18-71B3A27BCFF0}" srcOrd="1" destOrd="0" parTransId="{C43A924B-9825-4753-9B12-13E3DBD1CFB9}" sibTransId="{6197F412-5554-4E2A-B607-E9C88BC5125C}"/>
    <dgm:cxn modelId="{2CD69223-FCBC-442E-BA29-27B11DFFDC22}" type="presOf" srcId="{BB6BD0CD-F015-43EF-B47E-9DAEAAA0498D}" destId="{616659E4-418A-4ED6-8E83-C144BA40D0D2}" srcOrd="0" destOrd="0" presId="urn:microsoft.com/office/officeart/2005/8/layout/pyramid2"/>
    <dgm:cxn modelId="{D40558E3-303F-4132-B88C-C367C9E5EA1B}" type="presParOf" srcId="{976851B3-92AE-4EC7-9ECD-FB47CE16AD57}" destId="{A3B3326C-8911-41C3-A4E5-06A8E19837DE}" srcOrd="0" destOrd="0" presId="urn:microsoft.com/office/officeart/2005/8/layout/pyramid2"/>
    <dgm:cxn modelId="{7AE54254-B77F-46EF-B4E9-E5A9520E25B6}" type="presParOf" srcId="{976851B3-92AE-4EC7-9ECD-FB47CE16AD57}" destId="{C32F2E11-0715-4C6C-980F-6BA329FF6D2B}" srcOrd="1" destOrd="0" presId="urn:microsoft.com/office/officeart/2005/8/layout/pyramid2"/>
    <dgm:cxn modelId="{512DFFAE-A6FC-4D81-BE9C-7ECE617980FE}" type="presParOf" srcId="{C32F2E11-0715-4C6C-980F-6BA329FF6D2B}" destId="{616659E4-418A-4ED6-8E83-C144BA40D0D2}" srcOrd="0" destOrd="0" presId="urn:microsoft.com/office/officeart/2005/8/layout/pyramid2"/>
    <dgm:cxn modelId="{84DF5C1F-8FFA-40A3-9513-3FAC3856B304}" type="presParOf" srcId="{C32F2E11-0715-4C6C-980F-6BA329FF6D2B}" destId="{C0CD7A19-CD65-4865-AD96-B8E7FF46C0FC}" srcOrd="1" destOrd="0" presId="urn:microsoft.com/office/officeart/2005/8/layout/pyramid2"/>
    <dgm:cxn modelId="{9F78695E-CF35-47D5-9ED2-60551C428A73}" type="presParOf" srcId="{C32F2E11-0715-4C6C-980F-6BA329FF6D2B}" destId="{7137A7D9-F774-4C46-97EE-FE078C2B231F}" srcOrd="2" destOrd="0" presId="urn:microsoft.com/office/officeart/2005/8/layout/pyramid2"/>
    <dgm:cxn modelId="{E2E3CA2E-4429-4852-9CF8-7973D016D1CE}" type="presParOf" srcId="{C32F2E11-0715-4C6C-980F-6BA329FF6D2B}" destId="{1743C169-7CC6-4ACC-9523-944F28265D87}" srcOrd="3" destOrd="0" presId="urn:microsoft.com/office/officeart/2005/8/layout/pyramid2"/>
    <dgm:cxn modelId="{909DD81D-5338-4F0D-89DB-7D84FD4850A4}" type="presParOf" srcId="{C32F2E11-0715-4C6C-980F-6BA329FF6D2B}" destId="{C4E9E10C-6297-449C-B039-C2DC88914A35}" srcOrd="4" destOrd="0" presId="urn:microsoft.com/office/officeart/2005/8/layout/pyramid2"/>
    <dgm:cxn modelId="{AE669F28-ACC9-451E-A24D-D4C355DC4510}" type="presParOf" srcId="{C32F2E11-0715-4C6C-980F-6BA329FF6D2B}" destId="{193BB2F3-EC7F-412B-A605-866DAFCDF528}" srcOrd="5" destOrd="0" presId="urn:microsoft.com/office/officeart/2005/8/layout/pyramid2"/>
  </dgm:cxnLst>
  <dgm:bg>
    <a:blipFill>
      <a:blip xmlns:r="http://schemas.openxmlformats.org/officeDocument/2006/relationships" r:embed="rId2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B3326C-8911-41C3-A4E5-06A8E19837DE}">
      <dsp:nvSpPr>
        <dsp:cNvPr id="0" name=""/>
        <dsp:cNvSpPr/>
      </dsp:nvSpPr>
      <dsp:spPr>
        <a:xfrm>
          <a:off x="-539561" y="0"/>
          <a:ext cx="8279701" cy="51125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659E4-418A-4ED6-8E83-C144BA40D0D2}">
      <dsp:nvSpPr>
        <dsp:cNvPr id="0" name=""/>
        <dsp:cNvSpPr/>
      </dsp:nvSpPr>
      <dsp:spPr>
        <a:xfrm>
          <a:off x="0" y="1944207"/>
          <a:ext cx="7772361" cy="6371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latin typeface="Garamond" pitchFamily="18" charset="0"/>
            </a:rPr>
            <a:t>Portfolio is a kind of a personal archive with the examples of your own achievements. It can be in a shape of ring binder or in an electronic version.</a:t>
          </a:r>
          <a:endParaRPr lang="en-US" sz="2000" kern="1200" noProof="0" dirty="0">
            <a:latin typeface="Garamond" pitchFamily="18" charset="0"/>
          </a:endParaRPr>
        </a:p>
      </dsp:txBody>
      <dsp:txXfrm>
        <a:off x="0" y="1944207"/>
        <a:ext cx="7772361" cy="637107"/>
      </dsp:txXfrm>
    </dsp:sp>
    <dsp:sp modelId="{7137A7D9-F774-4C46-97EE-FE078C2B231F}">
      <dsp:nvSpPr>
        <dsp:cNvPr id="0" name=""/>
        <dsp:cNvSpPr/>
      </dsp:nvSpPr>
      <dsp:spPr>
        <a:xfrm>
          <a:off x="0" y="2880339"/>
          <a:ext cx="7772394" cy="6837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latin typeface="Garamond" pitchFamily="18" charset="0"/>
            </a:rPr>
            <a:t>The point is that you collect documents, which confirm </a:t>
          </a:r>
          <a:r>
            <a:rPr lang="en-US" sz="2000" kern="1200" noProof="0" dirty="0" err="1" smtClean="0">
              <a:latin typeface="Garamond" pitchFamily="18" charset="0"/>
            </a:rPr>
            <a:t>drectly</a:t>
          </a:r>
          <a:r>
            <a:rPr lang="en-US" sz="2000" kern="1200" noProof="0" dirty="0" smtClean="0">
              <a:latin typeface="Garamond" pitchFamily="18" charset="0"/>
            </a:rPr>
            <a:t> your abilities and capabilities</a:t>
          </a:r>
          <a:r>
            <a:rPr lang="pl-PL" sz="2000" kern="1200" dirty="0" smtClean="0">
              <a:latin typeface="Garamond" pitchFamily="18" charset="0"/>
            </a:rPr>
            <a:t>.</a:t>
          </a:r>
          <a:endParaRPr lang="pl-PL" sz="2000" kern="1200" dirty="0">
            <a:latin typeface="Garamond" pitchFamily="18" charset="0"/>
          </a:endParaRPr>
        </a:p>
      </dsp:txBody>
      <dsp:txXfrm>
        <a:off x="0" y="2880339"/>
        <a:ext cx="7772394" cy="683775"/>
      </dsp:txXfrm>
    </dsp:sp>
    <dsp:sp modelId="{C4E9E10C-6297-449C-B039-C2DC88914A35}">
      <dsp:nvSpPr>
        <dsp:cNvPr id="0" name=""/>
        <dsp:cNvSpPr/>
      </dsp:nvSpPr>
      <dsp:spPr>
        <a:xfrm>
          <a:off x="1656168" y="4176354"/>
          <a:ext cx="4261632" cy="7104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hlinkClick xmlns:r="http://schemas.openxmlformats.org/officeDocument/2006/relationships" r:id="rId1"/>
            </a:rPr>
            <a:t>https://encrypted-tbn1.gstatic.com/images?q=tbn</a:t>
          </a:r>
          <a:r>
            <a:rPr lang="en-US" sz="1000" kern="1200" dirty="0" smtClean="0"/>
            <a:t>:</a:t>
          </a: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ANd9GcT9alc5r244lBP2yPwpD47VdVH08s2Exb7a7_rNwF_1JWTrSVjVCg</a:t>
          </a:r>
          <a:endParaRPr lang="en-US" sz="1000" kern="1200" dirty="0"/>
        </a:p>
      </dsp:txBody>
      <dsp:txXfrm>
        <a:off x="1656168" y="4176354"/>
        <a:ext cx="4261632" cy="710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C2779-4426-4BCC-A2FD-4A2217537D67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B06DA-C011-4E62-B8DF-95D3A9018D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120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06DA-C011-4E62-B8DF-95D3A9018D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631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AC5C83-2C86-4A54-81ED-5C227EF99B1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4A9982-B3C2-4F90-BE9D-88F193F886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reflection4learning/elementary-school" TargetMode="External"/><Relationship Id="rId3" Type="http://schemas.openxmlformats.org/officeDocument/2006/relationships/hyperlink" Target="https://encryptedtbn3.gstatic.com/images?q=tbn:ANd9GcTy7_eIiYDLq9H6cS12OP8UKQFRk6U3kMmSiEhuN2ZMkQpSNxFS" TargetMode="External"/><Relationship Id="rId7" Type="http://schemas.openxmlformats.org/officeDocument/2006/relationships/hyperlink" Target="https://www.google.pl/search?espv=2&amp;biw=1024&amp;bih=548&amp;tbm=isch&amp;source=univ&amp;sa=X&amp;ei=eZ1MVKeIJYL-aJ6tgNAD&amp;ved=0CCkQsAQ&amp;q=portfolio%20zdj%C4%99cia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pl/search?q=creativity+photos&amp;espv=2&amp;biw=1024&amp;bih=548&amp;tbm=isch&amp;tbo=u&amp;source=univ&amp;sa=X&amp;ei=YZ9MVO3LMtjtaNWAgtAD&amp;ved=0CB8QsAQ" TargetMode="External"/><Relationship Id="rId11" Type="http://schemas.openxmlformats.org/officeDocument/2006/relationships/hyperlink" Target="http://www.ceo.org.pl/sites/default/files/EWP/davBinary/1.zalacznik_nr_3._instrukcja_do_e-portfolio.pdf" TargetMode="External"/><Relationship Id="rId5" Type="http://schemas.openxmlformats.org/officeDocument/2006/relationships/hyperlink" Target="http://www.ore.edu.pl/strona-ore/index.php?option=com_phocadownload&amp;view=category&amp;id=60:europejskie-portfolio-jzykowe&amp;Itemid=1063" TargetMode="External"/><Relationship Id="rId10" Type="http://schemas.openxmlformats.org/officeDocument/2006/relationships/hyperlink" Target="http://indywidualizacja-nauczania.pl/index.php/nasze-pomysly/metoda-portfo" TargetMode="External"/><Relationship Id="rId4" Type="http://schemas.openxmlformats.org/officeDocument/2006/relationships/hyperlink" Target="https://www.google.pl/search?q=career+photos&amp;espv=2&amp;biw=1024&amp;bih=548&amp;tbm=isch&amp;tbo=u&amp;source=univ&amp;sa=X&amp;ei=IpVMVJGXI9jXapbPgdAE&amp;ved=0CCIQsAQ" TargetMode="External"/><Relationship Id="rId9" Type="http://schemas.openxmlformats.org/officeDocument/2006/relationships/hyperlink" Target="http://osswiata.pl/strzemieczny/2014/04/29/edukacyjne-e-portfolio-zaprosz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crypted-tbn3.gstatic.com/images?q=tbn:ANd9GcTy7_eIiYDLq9H6cS12OP8UKQFRk6U3kMmSiEhuN2ZMkQpSNxFS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diplolearn.files.wordpress.com/2012/04/creativity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crypted-tbn0.gstatic.com/images?q=tbn:ANd9GcT5mpJ6Xx7mrTD3-jyPCyUMLPfL4Qxv3dUcu-M8zvV33fn9VRakQ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High5 PORTFOLIO – what is it and why is it worth to have it?</a:t>
            </a:r>
            <a:endParaRPr lang="en-US" noProof="0" dirty="0"/>
          </a:p>
        </p:txBody>
      </p:sp>
      <p:pic>
        <p:nvPicPr>
          <p:cNvPr id="4098" name="Picture 2" descr="C:\Users\GRZEGORZ\Documents\ANIA 3 HISZP\Ania\ERAZMUS 2014 2015\PROGRAM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01008"/>
            <a:ext cx="4908266" cy="242592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C:\Users\GRZEGORZ\AppData\Local\Microsoft\Windows\Temporary Internet Files\Content.Outlook\PKS0F1L6\EU flag-Erasmus+_vect_P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88640"/>
            <a:ext cx="4248472" cy="115212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547664" y="6093296"/>
            <a:ext cx="5814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http://blog.aicpa.org/images/post_images/CPA-career-development.jpg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noProof="0" dirty="0" smtClean="0">
                <a:hlinkClick r:id="rId3"/>
              </a:rPr>
              <a:t>https://encryptedtbn3.gstatic.com/images?q=tbn:ANd9GcTy7_eIiYDLq9H6cS12OP8UKQFRk6U3kMmSiEhuN2ZMkQpSNxFS</a:t>
            </a:r>
            <a:r>
              <a:rPr lang="en-US" sz="1400" noProof="0" dirty="0" smtClean="0"/>
              <a:t> </a:t>
            </a:r>
          </a:p>
          <a:p>
            <a:pPr>
              <a:buNone/>
            </a:pPr>
            <a:r>
              <a:rPr lang="en-US" sz="1400" noProof="0" dirty="0" smtClean="0">
                <a:hlinkClick r:id="rId4"/>
              </a:rPr>
              <a:t>https://</a:t>
            </a:r>
            <a:r>
              <a:rPr lang="en-US" sz="1400" noProof="0" smtClean="0">
                <a:hlinkClick r:id="rId4"/>
              </a:rPr>
              <a:t>www.google.pl/search?q=career+photos&amp;espv=2&amp;biw=1024&amp;bih=548&amp;tbm=isch&amp;tbo=u&amp;source=univ&amp;sa=X&amp;ei=IpVMVJGXI9jXapbPgdAE&amp;ved=0CCIQsAQ</a:t>
            </a:r>
            <a:r>
              <a:rPr lang="en-US" sz="1400" noProof="0" smtClean="0"/>
              <a:t> </a:t>
            </a:r>
          </a:p>
          <a:p>
            <a:pPr>
              <a:buNone/>
            </a:pPr>
            <a:r>
              <a:rPr lang="en-US" sz="1400" noProof="0" dirty="0" smtClean="0">
                <a:hlinkClick r:id="rId5"/>
              </a:rPr>
              <a:t>http://www.ore.edu.pl/strona-ore/index.php?option=com_phocadownload&amp;view=category&amp;id=60:europejskie-portfolio-jzykowe&amp;Itemid=1063</a:t>
            </a:r>
            <a:endParaRPr lang="en-US" sz="1400" noProof="0" dirty="0" smtClean="0"/>
          </a:p>
          <a:p>
            <a:pPr>
              <a:buNone/>
            </a:pPr>
            <a:r>
              <a:rPr lang="en-US" sz="1400" noProof="0" dirty="0" smtClean="0">
                <a:hlinkClick r:id="rId6"/>
              </a:rPr>
              <a:t>https://www.google.pl/search?q=creativity+photos&amp;espv=2&amp;biw=1024&amp;bih=548&amp;tbm=isch&amp;tbo=u&amp;source=univ&amp;sa=X&amp;ei=YZ9MVO3LMtjtaNWAgtAD&amp;ved=0CB8QsAQ</a:t>
            </a:r>
            <a:r>
              <a:rPr lang="en-US" sz="1400" noProof="0" dirty="0" smtClean="0"/>
              <a:t> </a:t>
            </a:r>
          </a:p>
          <a:p>
            <a:pPr>
              <a:buNone/>
            </a:pPr>
            <a:r>
              <a:rPr lang="en-US" sz="1400" noProof="0" dirty="0" smtClean="0">
                <a:hlinkClick r:id="rId7"/>
              </a:rPr>
              <a:t>https://www.google.pl/search?espv=2&amp;biw=1024&amp;bih=548&amp;tbm=isch&amp;source=univ&amp;sa=X&amp;ei=eZ1MVKeIJYL-aJ6tgNAD&amp;ved=0CCkQsAQ&amp;q=portfolio%20zdj%C4%99cia#tbm=isch&amp;q=portfolio+career+photos</a:t>
            </a:r>
            <a:r>
              <a:rPr lang="en-US" sz="1400" noProof="0" dirty="0" smtClean="0"/>
              <a:t> </a:t>
            </a:r>
          </a:p>
          <a:p>
            <a:pPr>
              <a:buNone/>
            </a:pPr>
            <a:r>
              <a:rPr lang="en-US" sz="1400" noProof="0" dirty="0" smtClean="0">
                <a:hlinkClick r:id="rId8"/>
              </a:rPr>
              <a:t>https://sites.google.com/site/reflection4learning/elementary-school</a:t>
            </a:r>
            <a:endParaRPr lang="en-US" sz="1400" noProof="0" dirty="0" smtClean="0"/>
          </a:p>
          <a:p>
            <a:pPr>
              <a:buNone/>
            </a:pPr>
            <a:r>
              <a:rPr lang="en-US" sz="1400" noProof="0" dirty="0" smtClean="0">
                <a:hlinkClick r:id="rId9"/>
              </a:rPr>
              <a:t>http://osswiata.pl/strzemieczny/2014/04/29/edukacyjne-e-portfolio-zaprosze</a:t>
            </a:r>
            <a:r>
              <a:rPr lang="en-US" sz="1400" noProof="0" dirty="0" smtClean="0"/>
              <a:t> </a:t>
            </a:r>
          </a:p>
          <a:p>
            <a:pPr>
              <a:buNone/>
            </a:pPr>
            <a:r>
              <a:rPr lang="en-US" sz="1400" noProof="0" dirty="0" smtClean="0">
                <a:hlinkClick r:id="rId10"/>
              </a:rPr>
              <a:t>http://indywidualizacja-nauczania.pl/index.php/nasze-pomysly/metoda-portfo</a:t>
            </a:r>
            <a:r>
              <a:rPr lang="en-US" sz="1400" noProof="0" dirty="0" smtClean="0"/>
              <a:t> </a:t>
            </a:r>
          </a:p>
          <a:p>
            <a:pPr>
              <a:buNone/>
            </a:pPr>
            <a:r>
              <a:rPr lang="en-US" sz="1400" noProof="0" dirty="0" smtClean="0">
                <a:hlinkClick r:id="rId11"/>
              </a:rPr>
              <a:t>http://www.ceo.org.pl/sites/default/files/EWP/davBinary/1.zalacznik_nr_3._instrukcja_do_e-portfolio.pdf</a:t>
            </a:r>
            <a:r>
              <a:rPr lang="en-US" sz="1400" noProof="0" dirty="0" smtClean="0"/>
              <a:t> </a:t>
            </a:r>
            <a:endParaRPr lang="en-US" sz="1400" noProof="0" dirty="0"/>
          </a:p>
        </p:txBody>
      </p:sp>
      <p:sp>
        <p:nvSpPr>
          <p:cNvPr id="4" name="Tytuł 1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blipFill>
                  <a:blip r:embed="rId12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+mj-cs"/>
              </a:rPr>
              <a:t>Bibliography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blipFill>
                <a:blip r:embed="rId12"/>
                <a:tile tx="0" ty="0" sx="100000" sy="100000" flip="none" algn="tl"/>
              </a:blip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32440" cy="78296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noProof="0" dirty="0" smtClean="0">
                <a:blipFill>
                  <a:blip r:embed="rId2"/>
                  <a:tile tx="0" ty="0" sx="100000" sy="100000" flip="none" algn="tl"/>
                </a:blipFill>
              </a:rPr>
              <a:t>What is a portfolio?</a:t>
            </a:r>
            <a:endParaRPr lang="en-US" noProof="0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22851940"/>
              </p:ext>
            </p:extLst>
          </p:nvPr>
        </p:nvGraphicFramePr>
        <p:xfrm>
          <a:off x="539552" y="1556792"/>
          <a:ext cx="77724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C:\Users\GRZEGORZ\Documents\ANIA 3 HISZP\Ania\ERAZMUS 2014 2015\PROGRAM\images (7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1412776"/>
            <a:ext cx="3024336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zawartości 11"/>
          <p:cNvSpPr>
            <a:spLocks noGrp="1"/>
          </p:cNvSpPr>
          <p:nvPr>
            <p:ph sz="quarter" idx="2"/>
          </p:nvPr>
        </p:nvSpPr>
        <p:spPr>
          <a:xfrm>
            <a:off x="5220072" y="3573016"/>
            <a:ext cx="3749040" cy="30963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08912" cy="532859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ü"/>
            </a:pPr>
            <a:endParaRPr lang="pl-PL" sz="2800" noProof="0" dirty="0" smtClean="0">
              <a:latin typeface="Garamond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800" noProof="0" dirty="0" smtClean="0">
                <a:latin typeface="Garamond" pitchFamily="18" charset="0"/>
              </a:rPr>
              <a:t>The portfolio method has been used for many years in European and American school</a:t>
            </a:r>
            <a:r>
              <a:rPr lang="pl-PL" sz="2800" noProof="0" dirty="0" smtClean="0">
                <a:latin typeface="Garamond" pitchFamily="18" charset="0"/>
              </a:rPr>
              <a:t>s</a:t>
            </a:r>
            <a:r>
              <a:rPr lang="en-US" sz="2800" noProof="0" dirty="0" smtClean="0">
                <a:latin typeface="Garamond" pitchFamily="18" charset="0"/>
              </a:rPr>
              <a:t> </a:t>
            </a:r>
            <a:endParaRPr lang="pl-PL" sz="2800" noProof="0" dirty="0" smtClean="0">
              <a:latin typeface="Garamond" pitchFamily="18" charset="0"/>
            </a:endParaRPr>
          </a:p>
          <a:p>
            <a:pPr lvl="0">
              <a:buNone/>
            </a:pPr>
            <a:endParaRPr lang="en-US" sz="2800" noProof="0" dirty="0" smtClean="0">
              <a:latin typeface="Garamond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800" noProof="0" dirty="0" smtClean="0">
                <a:latin typeface="Garamond" pitchFamily="18" charset="0"/>
              </a:rPr>
              <a:t>The portfolio idea comes from the world of finances and many creative professions. Investors, painters, architects, journalists collect their best works to emphasize the quality of what they do </a:t>
            </a:r>
            <a:endParaRPr lang="pl-PL" sz="2800" noProof="0" dirty="0" smtClean="0">
              <a:latin typeface="Garamond" pitchFamily="18" charset="0"/>
            </a:endParaRPr>
          </a:p>
          <a:p>
            <a:pPr lvl="0">
              <a:buNone/>
            </a:pPr>
            <a:endParaRPr lang="en-US" sz="2800" noProof="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noProof="0" dirty="0" smtClean="0">
                <a:latin typeface="Garamond" pitchFamily="18" charset="0"/>
              </a:rPr>
              <a:t>Portfolio is also </a:t>
            </a:r>
            <a:r>
              <a:rPr lang="en-US" sz="2800" noProof="0" dirty="0" err="1" smtClean="0">
                <a:latin typeface="Garamond" pitchFamily="18" charset="0"/>
              </a:rPr>
              <a:t>recognised</a:t>
            </a:r>
            <a:endParaRPr lang="pl-PL" sz="2800" noProof="0" dirty="0" smtClean="0">
              <a:latin typeface="Garamond" pitchFamily="18" charset="0"/>
            </a:endParaRPr>
          </a:p>
          <a:p>
            <a:pPr>
              <a:buNone/>
            </a:pPr>
            <a:r>
              <a:rPr lang="pl-PL" sz="2800" dirty="0" smtClean="0">
                <a:latin typeface="Garamond" pitchFamily="18" charset="0"/>
              </a:rPr>
              <a:t>	</a:t>
            </a:r>
            <a:r>
              <a:rPr lang="en-US" sz="2800" dirty="0" smtClean="0">
                <a:latin typeface="Garamond" pitchFamily="18" charset="0"/>
              </a:rPr>
              <a:t> as a new form of CV</a:t>
            </a:r>
            <a:endParaRPr lang="en-US" sz="2800" noProof="0" dirty="0" smtClean="0">
              <a:latin typeface="Garamond" pitchFamily="18" charset="0"/>
            </a:endParaRPr>
          </a:p>
          <a:p>
            <a:pPr>
              <a:buNone/>
            </a:pPr>
            <a:endParaRPr lang="pl-PL" sz="2800" noProof="0" dirty="0" smtClean="0">
              <a:latin typeface="Garamond" pitchFamily="18" charset="0"/>
            </a:endParaRPr>
          </a:p>
          <a:p>
            <a:pPr>
              <a:buNone/>
            </a:pPr>
            <a:endParaRPr lang="pl-PL" sz="2800" dirty="0" smtClean="0">
              <a:latin typeface="Garamond" pitchFamily="18" charset="0"/>
            </a:endParaRPr>
          </a:p>
          <a:p>
            <a:pPr>
              <a:buNone/>
            </a:pPr>
            <a:endParaRPr lang="en-US" sz="2800" noProof="0" dirty="0" smtClean="0">
              <a:latin typeface="Garamond" pitchFamily="18" charset="0"/>
            </a:endParaRPr>
          </a:p>
          <a:p>
            <a:pPr lvl="0">
              <a:buNone/>
            </a:pPr>
            <a:r>
              <a:rPr lang="pl-PL" sz="1000" dirty="0" smtClean="0">
                <a:latin typeface="Garamond" pitchFamily="18" charset="0"/>
              </a:rPr>
              <a:t>http://indywidualizacja-nauczania.pl/index.php/nasze-pomysly/metoda-portfo</a:t>
            </a:r>
          </a:p>
          <a:p>
            <a:pPr>
              <a:buNone/>
            </a:pPr>
            <a:r>
              <a:rPr lang="pl-PL" sz="1000" dirty="0" smtClean="0">
                <a:latin typeface="Garamond" pitchFamily="18" charset="0"/>
              </a:rPr>
              <a:t>https://encrypted-tbn0.gstatic.com/images?q=tbn:ANd9GcSSQP-YkNtsRrrZdCbWdPMeixN8j-d_1mwxkCfKcmVXU4CqXnZb</a:t>
            </a:r>
          </a:p>
          <a:p>
            <a:pPr lvl="0">
              <a:buFont typeface="Wingdings" pitchFamily="2" charset="2"/>
              <a:buChar char="ü"/>
            </a:pPr>
            <a:endParaRPr lang="en-US" sz="2800" noProof="0" dirty="0" smtClean="0">
              <a:latin typeface="Garamond" pitchFamily="18" charset="0"/>
            </a:endParaRPr>
          </a:p>
          <a:p>
            <a:pPr lvl="0">
              <a:buNone/>
            </a:pPr>
            <a:endParaRPr lang="en-US" sz="2800" noProof="0" dirty="0" smtClean="0">
              <a:latin typeface="Garamond" pitchFamily="18" charset="0"/>
            </a:endParaRPr>
          </a:p>
          <a:p>
            <a:pPr>
              <a:buNone/>
            </a:pPr>
            <a:endParaRPr lang="en-US" noProof="0" dirty="0"/>
          </a:p>
        </p:txBody>
      </p:sp>
      <p:sp>
        <p:nvSpPr>
          <p:cNvPr id="13" name="Tytuł 1"/>
          <p:cNvSpPr txBox="1">
            <a:spLocks/>
          </p:cNvSpPr>
          <p:nvPr/>
        </p:nvSpPr>
        <p:spPr>
          <a:xfrm>
            <a:off x="611560" y="260648"/>
            <a:ext cx="8132440" cy="7829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sz="4000" dirty="0" smtClean="0">
                <a:blipFill>
                  <a:blip r:embed="rId2"/>
                  <a:tile tx="0" ty="0" sx="100000" sy="100000" flip="none" algn="tl"/>
                </a:blipFill>
              </a:rPr>
              <a:t>Idea of </a:t>
            </a:r>
            <a:r>
              <a:rPr lang="pl-PL" sz="4000" dirty="0" err="1" smtClean="0">
                <a:blipFill>
                  <a:blip r:embed="rId2"/>
                  <a:tile tx="0" ty="0" sx="100000" sy="100000" flip="none" algn="tl"/>
                </a:blipFill>
              </a:rPr>
              <a:t>portfolio</a:t>
            </a:r>
            <a:endParaRPr lang="en-US" sz="4000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pic>
        <p:nvPicPr>
          <p:cNvPr id="7" name="Picture 2" descr="C:\Users\GRZEGORZ\Documents\ANIA 3 HISZP\Ania\ERAZMUS 2014 2015\PROGRAM\images (1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645024"/>
            <a:ext cx="3744416" cy="2448272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blipFill>
                  <a:blip r:embed="rId2"/>
                  <a:tile tx="0" ty="0" sx="100000" sy="100000" flip="none" algn="tl"/>
                </a:blipFill>
              </a:rPr>
              <a:t/>
            </a:r>
            <a:br>
              <a:rPr lang="en-US" dirty="0" smtClean="0">
                <a:blipFill>
                  <a:blip r:embed="rId2"/>
                  <a:tile tx="0" ty="0" sx="100000" sy="100000" flip="none" algn="tl"/>
                </a:blipFill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 err="1" smtClean="0"/>
              <a:t>Ogólne</a:t>
            </a:r>
            <a:r>
              <a:rPr lang="en-US" noProof="0" dirty="0" smtClean="0"/>
              <a:t> </a:t>
            </a:r>
            <a:r>
              <a:rPr lang="en-US" noProof="0" dirty="0" err="1" smtClean="0"/>
              <a:t>cele</a:t>
            </a:r>
            <a:r>
              <a:rPr lang="en-US" noProof="0" dirty="0" smtClean="0"/>
              <a:t> portfolio</a:t>
            </a:r>
            <a:endParaRPr lang="en-US" noProof="0" dirty="0"/>
          </a:p>
        </p:txBody>
      </p:sp>
      <p:sp>
        <p:nvSpPr>
          <p:cNvPr id="8" name="Prostokąt 7"/>
          <p:cNvSpPr/>
          <p:nvPr/>
        </p:nvSpPr>
        <p:spPr>
          <a:xfrm>
            <a:off x="1835696" y="1484784"/>
            <a:ext cx="457200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>
            <a:spAutoFit/>
          </a:bodyPr>
          <a:lstStyle/>
          <a:p>
            <a:pPr lvl="0" algn="ctr"/>
            <a:r>
              <a:rPr lang="en-US" sz="2000" dirty="0" smtClean="0">
                <a:latin typeface="Garamond" pitchFamily="18" charset="0"/>
              </a:rPr>
              <a:t>I learn self-reliance and take over the responsibility for my own learning process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508104" y="4077072"/>
            <a:ext cx="3456384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/>
            <a:r>
              <a:rPr lang="en-US" sz="2000" dirty="0" smtClean="0">
                <a:latin typeface="Garamond" pitchFamily="18" charset="0"/>
              </a:rPr>
              <a:t>I assess effectiveness </a:t>
            </a:r>
          </a:p>
          <a:p>
            <a:pPr lvl="0" algn="ctr"/>
            <a:r>
              <a:rPr lang="en-US" sz="2000" dirty="0" smtClean="0">
                <a:latin typeface="Garamond" pitchFamily="18" charset="0"/>
              </a:rPr>
              <a:t>of my own activities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860032" y="2780928"/>
            <a:ext cx="396044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/>
            <a:r>
              <a:rPr lang="en-US" sz="2000" dirty="0" smtClean="0">
                <a:latin typeface="Garamond" pitchFamily="18" charset="0"/>
              </a:rPr>
              <a:t>I gather and </a:t>
            </a:r>
            <a:r>
              <a:rPr lang="en-US" sz="2000" dirty="0" err="1" smtClean="0">
                <a:latin typeface="Garamond" pitchFamily="18" charset="0"/>
              </a:rPr>
              <a:t>organise</a:t>
            </a:r>
            <a:r>
              <a:rPr lang="en-US" sz="2000" dirty="0" smtClean="0">
                <a:latin typeface="Garamond" pitchFamily="18" charset="0"/>
              </a:rPr>
              <a:t> </a:t>
            </a:r>
          </a:p>
          <a:p>
            <a:pPr lvl="0" algn="ctr"/>
            <a:r>
              <a:rPr lang="en-US" sz="2000" dirty="0" smtClean="0">
                <a:latin typeface="Garamond" pitchFamily="18" charset="0"/>
              </a:rPr>
              <a:t>data about myself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95536" y="2636912"/>
            <a:ext cx="270080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/>
            <a:r>
              <a:rPr lang="pl-PL" sz="2000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I learn about the self-presentation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5436096" y="3933056"/>
            <a:ext cx="3707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000" dirty="0" smtClean="0">
                <a:latin typeface="Garamond" pitchFamily="18" charset="0"/>
              </a:rPr>
              <a:t> 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179512" y="4005064"/>
            <a:ext cx="295232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/>
            <a:r>
              <a:rPr lang="en-US" sz="2000" dirty="0" smtClean="0">
                <a:latin typeface="Garamond" pitchFamily="18" charset="0"/>
              </a:rPr>
              <a:t>I systematically monitor my own development.	</a:t>
            </a:r>
            <a:endParaRPr lang="en-US" sz="2000" dirty="0">
              <a:latin typeface="Garamond" pitchFamily="18" charset="0"/>
            </a:endParaRPr>
          </a:p>
        </p:txBody>
      </p:sp>
      <p:pic>
        <p:nvPicPr>
          <p:cNvPr id="6147" name="Picture 3" descr="C:\Users\GRZEGORZ\Documents\ANIA 3 HISZP\Ania\ERAZMUS 2014 2015\PROGRAM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420888"/>
            <a:ext cx="2592288" cy="2592288"/>
          </a:xfrm>
          <a:prstGeom prst="rect">
            <a:avLst/>
          </a:prstGeom>
          <a:noFill/>
        </p:spPr>
      </p:pic>
      <p:sp>
        <p:nvSpPr>
          <p:cNvPr id="15" name="Symbol zastępczy zawartości 14"/>
          <p:cNvSpPr>
            <a:spLocks noGrp="1"/>
          </p:cNvSpPr>
          <p:nvPr>
            <p:ph sz="quarter" idx="1"/>
          </p:nvPr>
        </p:nvSpPr>
        <p:spPr>
          <a:xfrm>
            <a:off x="899592" y="5939056"/>
            <a:ext cx="2088232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539552" y="404664"/>
            <a:ext cx="8132440" cy="92697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dirty="0" smtClean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4000" b="0" i="0" u="none" strike="noStrike" kern="1200" cap="none" spc="0" normalizeH="0" dirty="0" smtClean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+mj-cs"/>
              </a:rPr>
              <a:t> general goals of </a:t>
            </a:r>
            <a:r>
              <a:rPr kumimoji="0" lang="en-US" sz="4000" b="0" i="0" u="none" strike="noStrike" kern="1200" cap="none" spc="0" normalizeH="0" baseline="0" dirty="0" smtClean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+mj-cs"/>
              </a:rPr>
              <a:t>portfolio</a:t>
            </a:r>
            <a:endParaRPr kumimoji="0" lang="en-US" sz="4000" b="0" i="0" u="none" strike="noStrike" kern="1200" cap="none" spc="0" normalizeH="0" baseline="0" dirty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907704" y="5157192"/>
            <a:ext cx="619268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aramond" pitchFamily="18" charset="0"/>
              </a:rPr>
              <a:t>I shape the habit of never-ending planning of self-development and consistent pursuit to achieve the objectives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39552" y="5805264"/>
            <a:ext cx="6840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smtClean="0">
                <a:hlinkClick r:id="rId5"/>
              </a:rPr>
              <a:t>zdjęcie: https://encrypted-tbn3.gstatic.com/images?q=tbn:ANd9GcTy7_eIiYDLq9H6cS12OP8UKQFRk6U3kMmSiEhuN2ZMkQpSNxFS</a:t>
            </a:r>
            <a:r>
              <a:rPr lang="pl-PL" sz="1000" dirty="0" smtClean="0"/>
              <a:t> 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 err="1" smtClean="0"/>
              <a:t>Użyteczne</a:t>
            </a:r>
            <a:r>
              <a:rPr lang="en-US" noProof="0" dirty="0" smtClean="0"/>
              <a:t> portfolio</a:t>
            </a:r>
            <a:endParaRPr lang="en-US" noProof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 flipV="1">
            <a:off x="914400" y="1402081"/>
            <a:ext cx="37338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638338" y="1458765"/>
            <a:ext cx="4036640" cy="464931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ü"/>
            </a:pPr>
            <a:endParaRPr lang="pl-PL" sz="2800" noProof="0" dirty="0" smtClean="0">
              <a:latin typeface="Garamond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pl-PL" sz="2800" dirty="0" smtClean="0">
              <a:latin typeface="Garamond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noProof="0" dirty="0" smtClean="0">
                <a:latin typeface="Garamond" pitchFamily="18" charset="0"/>
              </a:rPr>
              <a:t>… has a clearly defined objective</a:t>
            </a:r>
          </a:p>
          <a:p>
            <a:pPr lvl="0">
              <a:buNone/>
            </a:pPr>
            <a:endParaRPr lang="en-US" sz="3200" noProof="0" dirty="0" smtClean="0">
              <a:latin typeface="Garamond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noProof="0" dirty="0" smtClean="0">
                <a:latin typeface="Garamond" pitchFamily="18" charset="0"/>
              </a:rPr>
              <a:t>… is systematically carried out according to the established rules</a:t>
            </a:r>
          </a:p>
          <a:p>
            <a:pPr lvl="0">
              <a:buNone/>
            </a:pPr>
            <a:endParaRPr lang="en-US" sz="3200" noProof="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noProof="0" dirty="0" smtClean="0">
                <a:latin typeface="Garamond" pitchFamily="18" charset="0"/>
              </a:rPr>
              <a:t>… is designed imaginatively</a:t>
            </a:r>
          </a:p>
          <a:p>
            <a:pPr>
              <a:buNone/>
            </a:pPr>
            <a:endParaRPr lang="en-US" sz="3200" noProof="0" dirty="0" smtClean="0">
              <a:latin typeface="Garamond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noProof="0" dirty="0" smtClean="0">
                <a:latin typeface="Garamond" pitchFamily="18" charset="0"/>
              </a:rPr>
              <a:t> … is presented and assessed by the others</a:t>
            </a:r>
          </a:p>
          <a:p>
            <a:pPr>
              <a:buNone/>
            </a:pPr>
            <a:endParaRPr lang="en-US" noProof="0" dirty="0" smtClean="0"/>
          </a:p>
          <a:p>
            <a:pPr>
              <a:buNone/>
            </a:pPr>
            <a:endParaRPr lang="en-US" noProof="0" dirty="0" smtClean="0"/>
          </a:p>
          <a:p>
            <a:pPr>
              <a:buNone/>
            </a:pPr>
            <a:endParaRPr lang="en-US" noProof="0" dirty="0" smtClean="0"/>
          </a:p>
          <a:p>
            <a:pPr>
              <a:buNone/>
            </a:pPr>
            <a:endParaRPr lang="en-US" noProof="0" dirty="0" smtClean="0"/>
          </a:p>
          <a:p>
            <a:pPr lvl="0">
              <a:buNone/>
            </a:pPr>
            <a:r>
              <a:rPr lang="en-US" sz="1800" noProof="0" dirty="0" err="1" smtClean="0"/>
              <a:t>zdjęcie</a:t>
            </a:r>
            <a:r>
              <a:rPr lang="en-US" sz="1800" noProof="0" dirty="0" smtClean="0"/>
              <a:t>: https://www.google.pl/search?q=success+photos&amp;espv=2&amp;biw=1024&amp;bih=548&amp;tbm=isch&amp;tbo=u&amp;source=univ&amp;sa=X&amp;ei=n6pMVOCLEMzpav7RAg&amp;ved=0CCIQsAQ</a:t>
            </a:r>
            <a:endParaRPr lang="en-US" sz="1800" noProof="0" dirty="0"/>
          </a:p>
        </p:txBody>
      </p:sp>
      <p:pic>
        <p:nvPicPr>
          <p:cNvPr id="7" name="Symbol zastępczy zawartości 6" descr="images (1).jpg"/>
          <p:cNvPicPr>
            <a:picLocks noGrp="1" noChangeAspect="1"/>
          </p:cNvPicPr>
          <p:nvPr>
            <p:ph sz="half" idx="4"/>
          </p:nvPr>
        </p:nvPicPr>
        <p:blipFill>
          <a:blip r:embed="rId3" cstate="print"/>
          <a:stretch>
            <a:fillRect/>
          </a:stretch>
        </p:blipFill>
        <p:spPr>
          <a:xfrm>
            <a:off x="4716016" y="1412776"/>
            <a:ext cx="4032448" cy="4680520"/>
          </a:xfr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539552" y="476672"/>
            <a:ext cx="8132440" cy="8549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000" dirty="0" smtClean="0">
                <a:blipFill>
                  <a:blip r:embed="rId4"/>
                  <a:tile tx="0" ty="0" sx="100000" sy="100000" flip="none" algn="tl"/>
                </a:blipFill>
                <a:latin typeface="+mj-lt"/>
                <a:ea typeface="+mj-ea"/>
                <a:cs typeface="+mj-cs"/>
              </a:rPr>
              <a:t>A </a:t>
            </a:r>
            <a:r>
              <a:rPr lang="pl-PL" sz="4000" dirty="0" err="1" smtClean="0">
                <a:blipFill>
                  <a:blip r:embed="rId4"/>
                  <a:tile tx="0" ty="0" sx="100000" sy="100000" flip="none" algn="tl"/>
                </a:blipFill>
                <a:latin typeface="+mj-lt"/>
                <a:ea typeface="+mj-ea"/>
                <a:cs typeface="+mj-cs"/>
              </a:rPr>
              <a:t>functional</a:t>
            </a:r>
            <a:r>
              <a:rPr kumimoji="0" lang="pl-PL" sz="4000" b="0" i="0" u="none" strike="noStrike" kern="1200" cap="none" spc="0" normalizeH="0" noProof="0" dirty="0" smtClean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+mj-cs"/>
              </a:rPr>
              <a:t>portfolio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2"/>
          </p:nvPr>
        </p:nvSpPr>
        <p:spPr>
          <a:xfrm>
            <a:off x="3779912" y="1447800"/>
            <a:ext cx="5184576" cy="4572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sz="4000" b="1" u="sng" noProof="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algn="ctr">
              <a:buNone/>
            </a:pPr>
            <a:r>
              <a:rPr lang="en-US" sz="4000" b="1" u="sng" noProof="0" dirty="0" smtClean="0">
                <a:solidFill>
                  <a:srgbClr val="FF0000"/>
                </a:solidFill>
                <a:latin typeface="Garamond" pitchFamily="18" charset="0"/>
              </a:rPr>
              <a:t>GOAL</a:t>
            </a:r>
          </a:p>
          <a:p>
            <a:pPr algn="ctr">
              <a:buNone/>
            </a:pPr>
            <a:r>
              <a:rPr lang="en-US" noProof="0" dirty="0" smtClean="0">
                <a:latin typeface="Garamond" pitchFamily="18" charset="0"/>
              </a:rPr>
              <a:t>Preparation for independent and active shaping of your own career’s path</a:t>
            </a:r>
          </a:p>
          <a:p>
            <a:pPr>
              <a:buNone/>
            </a:pPr>
            <a:r>
              <a:rPr lang="en-US" noProof="0" dirty="0" smtClean="0">
                <a:latin typeface="Garamond" pitchFamily="18" charset="0"/>
              </a:rPr>
              <a:t>			Part I:</a:t>
            </a:r>
          </a:p>
          <a:p>
            <a:pPr>
              <a:buNone/>
            </a:pPr>
            <a:r>
              <a:rPr lang="en-US" b="1" i="1" noProof="0" dirty="0" smtClean="0">
                <a:solidFill>
                  <a:srgbClr val="FF0000"/>
                </a:solidFill>
                <a:latin typeface="Garamond" pitchFamily="18" charset="0"/>
              </a:rPr>
              <a:t>		„From creativity to 	entrepreneurship</a:t>
            </a:r>
            <a:r>
              <a:rPr lang="en-US" noProof="0" dirty="0" smtClean="0">
                <a:solidFill>
                  <a:srgbClr val="FF0000"/>
                </a:solidFill>
                <a:latin typeface="Garamond" pitchFamily="18" charset="0"/>
              </a:rPr>
              <a:t>”</a:t>
            </a:r>
            <a:r>
              <a:rPr lang="en-US" noProof="0" dirty="0" smtClean="0">
                <a:latin typeface="Garamond" pitchFamily="18" charset="0"/>
              </a:rPr>
              <a:t>				Part II:</a:t>
            </a:r>
          </a:p>
          <a:p>
            <a:pPr algn="ctr">
              <a:buNone/>
            </a:pPr>
            <a:r>
              <a:rPr lang="en-US" b="1" i="1" noProof="0" dirty="0" smtClean="0">
                <a:solidFill>
                  <a:srgbClr val="FF0000"/>
                </a:solidFill>
                <a:latin typeface="Garamond" pitchFamily="18" charset="0"/>
              </a:rPr>
              <a:t> „Planning of career’s path”</a:t>
            </a:r>
          </a:p>
          <a:p>
            <a:pPr algn="ctr">
              <a:buNone/>
            </a:pPr>
            <a:endParaRPr lang="en-US" noProof="0" dirty="0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solidFill>
            <a:schemeClr val="accent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noProof="0" smtClean="0">
                <a:blipFill>
                  <a:blip r:embed="rId3"/>
                  <a:tile tx="0" ty="0" sx="100000" sy="100000" flip="none" algn="tl"/>
                </a:blipFill>
              </a:rPr>
              <a:t>The idea of school High5 Portfolio</a:t>
            </a:r>
            <a:endParaRPr lang="en-US" noProof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3672408" cy="4789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sz="1000" dirty="0" smtClean="0">
              <a:hlinkClick r:id="rId4"/>
            </a:endParaRPr>
          </a:p>
          <a:p>
            <a:pPr>
              <a:buNone/>
            </a:pPr>
            <a:endParaRPr lang="pl-PL" sz="1000" dirty="0" smtClean="0">
              <a:hlinkClick r:id="rId4"/>
            </a:endParaRPr>
          </a:p>
          <a:p>
            <a:pPr>
              <a:buNone/>
            </a:pPr>
            <a:endParaRPr lang="pl-PL" sz="1000" dirty="0" smtClean="0">
              <a:hlinkClick r:id="rId4"/>
            </a:endParaRPr>
          </a:p>
          <a:p>
            <a:pPr>
              <a:buNone/>
            </a:pPr>
            <a:r>
              <a:rPr lang="en-US" sz="1000" dirty="0" smtClean="0">
                <a:hlinkClick r:id="rId4"/>
              </a:rPr>
              <a:t>http://diplolearn.files.wordpress.com/2012/04/creativity.jpg</a:t>
            </a:r>
            <a:endParaRPr lang="pl-PL" sz="1000" dirty="0" smtClean="0"/>
          </a:p>
          <a:p>
            <a:pPr>
              <a:buNone/>
            </a:pPr>
            <a:r>
              <a:rPr lang="en-US" sz="1000" dirty="0" smtClean="0"/>
              <a:t>http://www.zaprogramujsie.pl/Portals/_default/Skins/ZaprogramujSieNew/images/kreatywnos</a:t>
            </a:r>
            <a:endParaRPr lang="pl-PL" sz="1000" dirty="0"/>
          </a:p>
        </p:txBody>
      </p:sp>
      <p:pic>
        <p:nvPicPr>
          <p:cNvPr id="7" name="Picture 4" descr="C:\Users\GRZEGORZ\Documents\ANIA 3 HISZP\Ania\ERAZMUS 2014 2015\PROGRAM\kreatywnos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73016"/>
            <a:ext cx="3384376" cy="2160240"/>
          </a:xfrm>
          <a:prstGeom prst="rect">
            <a:avLst/>
          </a:prstGeom>
          <a:noFill/>
        </p:spPr>
      </p:pic>
      <p:pic>
        <p:nvPicPr>
          <p:cNvPr id="8" name="Picture 2" descr="C:\Users\GRZEGORZ\Documents\ANIA 3 HISZP\Ania\ERAZMUS 2014 2015\PROGRAM\creativit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556792"/>
            <a:ext cx="316835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r>
              <a:rPr lang="en-US" sz="1000" noProof="0" dirty="0" smtClean="0">
                <a:latin typeface="Garamond" pitchFamily="18" charset="0"/>
              </a:rPr>
              <a:t/>
            </a:r>
            <a:br>
              <a:rPr lang="en-US" sz="1000" noProof="0" dirty="0" smtClean="0">
                <a:latin typeface="Garamond" pitchFamily="18" charset="0"/>
              </a:rPr>
            </a:br>
            <a:endParaRPr lang="en-US" sz="1000" noProof="0" dirty="0"/>
          </a:p>
        </p:txBody>
      </p:sp>
      <p:pic>
        <p:nvPicPr>
          <p:cNvPr id="3074" name="Picture 2" descr="C:\Users\GRZEGORZ\Documents\ANIA 3 HISZP\Ania\ERAZMUS 2014 2015\PROGRAM\dbff08c0ddc708710d339a03d8fdf3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7128792" cy="1656184"/>
          </a:xfrm>
          <a:prstGeom prst="rect">
            <a:avLst/>
          </a:prstGeom>
          <a:noFill/>
        </p:spPr>
      </p:pic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46449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>
              <a:buNone/>
            </a:pPr>
            <a:endParaRPr lang="en-US" noProof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noProof="0" smtClean="0">
                <a:latin typeface="Garamond" pitchFamily="18" charset="0"/>
              </a:rPr>
              <a:t>    Development of the attitude of openness to knowledge and presenting your personality</a:t>
            </a:r>
          </a:p>
          <a:p>
            <a:pPr lvl="1">
              <a:buFont typeface="Wingdings" pitchFamily="2" charset="2"/>
              <a:buChar char="ü"/>
            </a:pPr>
            <a:endParaRPr lang="en-US" noProof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noProof="0" smtClean="0">
                <a:solidFill>
                  <a:srgbClr val="FF0000"/>
                </a:solidFill>
                <a:latin typeface="Garamond" pitchFamily="18" charset="0"/>
              </a:rPr>
              <a:t>     </a:t>
            </a:r>
            <a:r>
              <a:rPr lang="en-US" noProof="0" smtClean="0">
                <a:latin typeface="Garamond" pitchFamily="18" charset="0"/>
              </a:rPr>
              <a:t>Presentation of own school and non-school experiences (knowledge and abilities, interests, created objects) to the selected people and obtaining feedback about yourself</a:t>
            </a:r>
          </a:p>
          <a:p>
            <a:pPr lvl="1">
              <a:buFont typeface="Wingdings" pitchFamily="2" charset="2"/>
              <a:buChar char="ü"/>
            </a:pPr>
            <a:r>
              <a:rPr lang="en-US" noProof="0" smtClean="0">
                <a:solidFill>
                  <a:srgbClr val="FF0000"/>
                </a:solidFill>
                <a:latin typeface="Garamond" pitchFamily="18" charset="0"/>
              </a:rPr>
              <a:t> 	</a:t>
            </a:r>
            <a:r>
              <a:rPr lang="en-US" noProof="0" smtClean="0">
                <a:latin typeface="Garamond" pitchFamily="18" charset="0"/>
              </a:rPr>
              <a:t>Dealing with difficult and stressful situations</a:t>
            </a:r>
          </a:p>
          <a:p>
            <a:pPr lvl="1">
              <a:buNone/>
            </a:pPr>
            <a:endParaRPr lang="en-US" sz="1000" noProof="0" smtClean="0">
              <a:latin typeface="Garamond" pitchFamily="18" charset="0"/>
            </a:endParaRPr>
          </a:p>
          <a:p>
            <a:pPr lvl="1">
              <a:buNone/>
            </a:pPr>
            <a:r>
              <a:rPr lang="en-US" sz="1000" noProof="0" smtClean="0">
                <a:latin typeface="Garamond" pitchFamily="18" charset="0"/>
              </a:rPr>
              <a:t>zdjęcie:  https://encrypted-tbn3.gstatic.com/images?q=tbn:ANd9GcTGXQePBV4-aGpj23UfIKHixYcQ7MqSTKFchZNlLaGjtKR7r3DgUA</a:t>
            </a:r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/>
          </a:p>
        </p:txBody>
      </p:sp>
      <p:pic>
        <p:nvPicPr>
          <p:cNvPr id="2050" name="Picture 2" descr="C:\Users\GRZEGORZ\Documents\ANIA 3 HISZP\Ania\ERAZMUS 2014 2015\PROGRAM\images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8640"/>
            <a:ext cx="698477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9524"/>
            <a:ext cx="8075240" cy="453501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  Analysing the knowledge with the regard to: interests, abilities,talents with some reflexion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Discovering own competences and professional predispositions</a:t>
            </a:r>
          </a:p>
          <a:p>
            <a:pPr>
              <a:buNone/>
            </a:pPr>
            <a:r>
              <a:rPr lang="en-US" sz="2000" noProof="0" smtClean="0">
                <a:latin typeface="Garamond" pitchFamily="18" charset="0"/>
              </a:rPr>
              <a:t>	</a:t>
            </a:r>
          </a:p>
          <a:p>
            <a:pPr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Awakening and delivering the knowledge about „the world of professions”</a:t>
            </a:r>
          </a:p>
          <a:p>
            <a:pPr marL="3767138" lvl="8" indent="-95250"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    Learning educational and professional     paths</a:t>
            </a:r>
          </a:p>
          <a:p>
            <a:pPr marL="4121150" lvl="8" indent="-449263"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Learning and understanding current trends on the job market</a:t>
            </a:r>
          </a:p>
          <a:p>
            <a:pPr marL="4121150" lvl="8" indent="-449263"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Support from parents and cooperation with experts</a:t>
            </a:r>
          </a:p>
          <a:p>
            <a:pPr marL="4121150" lvl="8" indent="-449263">
              <a:buNone/>
            </a:pPr>
            <a:r>
              <a:rPr lang="en-US" sz="1100" noProof="0" smtClean="0">
                <a:latin typeface="Garamond" pitchFamily="18" charset="0"/>
              </a:rPr>
              <a:t>zdjęcia: </a:t>
            </a:r>
            <a:r>
              <a:rPr lang="en-US" sz="1100" noProof="0" smtClean="0">
                <a:latin typeface="Garamond" pitchFamily="18" charset="0"/>
                <a:hlinkClick r:id="rId3"/>
              </a:rPr>
              <a:t>https://encrypted-tbn0.gstatic.com/images?q=tbn:ANd9GcT5mpJ6Xx7mrTD3-jyPCyUMLPfL4Qxv3dUcu-M8zvV33fn9VRakQA</a:t>
            </a:r>
            <a:endParaRPr lang="en-US" sz="1100" noProof="0" smtClean="0">
              <a:latin typeface="Garamond" pitchFamily="18" charset="0"/>
            </a:endParaRPr>
          </a:p>
          <a:p>
            <a:pPr marL="4121150" lvl="8" indent="-449263">
              <a:buNone/>
            </a:pPr>
            <a:r>
              <a:rPr lang="en-US" sz="1100" noProof="0" smtClean="0">
                <a:latin typeface="Garamond" pitchFamily="18" charset="0"/>
              </a:rPr>
              <a:t>https://encryptedtbn0.gstatic.com/images?q=tbn:ANd9GcT8uAPLJ2OyWMNQxIIvdwuF4ylBnas0vmSOLg2Iuecpy8iD4KhgHg</a:t>
            </a:r>
          </a:p>
          <a:p>
            <a:endParaRPr lang="en-US" noProof="0">
              <a:latin typeface="Garamond" pitchFamily="18" charset="0"/>
            </a:endParaRPr>
          </a:p>
        </p:txBody>
      </p:sp>
      <p:pic>
        <p:nvPicPr>
          <p:cNvPr id="8194" name="Picture 2" descr="C:\Users\GRZEGORZ\Documents\ANIA 3 HISZP\Ania\ERAZMUS 2014 2015\PROGRAM\karie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88640"/>
            <a:ext cx="2772816" cy="1944216"/>
          </a:xfrm>
          <a:prstGeom prst="rect">
            <a:avLst/>
          </a:prstGeom>
          <a:noFill/>
        </p:spPr>
      </p:pic>
      <p:pic>
        <p:nvPicPr>
          <p:cNvPr id="8195" name="Picture 3" descr="C:\Users\GRZEGORZ\Documents\ANIA 3 HISZP\Ania\ERAZMUS 2014 2015\PROGRAM\kariera_zawodow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717032"/>
            <a:ext cx="3600400" cy="2492896"/>
          </a:xfrm>
          <a:prstGeom prst="rect">
            <a:avLst/>
          </a:prstGeom>
          <a:noFill/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5169768" cy="864096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noProof="0" smtClean="0">
                <a:blipFill>
                  <a:blip r:embed="rId6"/>
                  <a:tile tx="0" ty="0" sx="100000" sy="100000" flip="none" algn="tl"/>
                </a:blipFill>
              </a:rPr>
              <a:t>Planning of professional path</a:t>
            </a:r>
            <a:endParaRPr lang="en-US" noProof="0">
              <a:blipFill>
                <a:blip r:embed="rId6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en-US" noProof="0" smtClean="0">
                <a:blipFill>
                  <a:blip r:embed="rId2"/>
                  <a:tile tx="0" ty="0" sx="100000" sy="100000" flip="none" algn="tl"/>
                </a:blipFill>
              </a:rPr>
              <a:t/>
            </a:r>
            <a:br>
              <a:rPr lang="en-US" noProof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en-US" noProof="0" smtClean="0">
                <a:blipFill>
                  <a:blip r:embed="rId2"/>
                  <a:tile tx="0" ty="0" sx="100000" sy="100000" flip="none" algn="tl"/>
                </a:blipFill>
              </a:rPr>
              <a:t/>
            </a:r>
            <a:br>
              <a:rPr lang="en-US" noProof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en-US" noProof="0" smtClean="0">
                <a:blipFill>
                  <a:blip r:embed="rId2"/>
                  <a:tile tx="0" ty="0" sx="100000" sy="100000" flip="none" algn="tl"/>
                </a:blipFill>
              </a:rPr>
              <a:t/>
            </a:r>
            <a:br>
              <a:rPr lang="en-US" noProof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en-US" noProof="0" smtClean="0">
                <a:blipFill>
                  <a:blip r:embed="rId2"/>
                  <a:tile tx="0" ty="0" sx="100000" sy="100000" flip="none" algn="tl"/>
                </a:blipFill>
              </a:rPr>
              <a:t>Lifelong learning</a:t>
            </a:r>
            <a:endParaRPr lang="en-US" noProof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4006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noProof="0" smtClean="0">
                <a:latin typeface="Garamond" pitchFamily="18" charset="0"/>
              </a:rPr>
              <a:t>Development of abilities of creative learning about yourself</a:t>
            </a:r>
            <a:endParaRPr lang="en-US" sz="10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noProof="0" smtClean="0">
                <a:latin typeface="Garamond" pitchFamily="18" charset="0"/>
              </a:rPr>
              <a:t> The formation of habits of continuous self-development planning and consistent efforts to achieve the objectives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noProof="0" smtClean="0">
                <a:latin typeface="Garamond" pitchFamily="18" charset="0"/>
              </a:rPr>
              <a:t>Creating active attitudes, overcoming passivity and lack of commitment</a:t>
            </a:r>
          </a:p>
          <a:p>
            <a:pPr lvl="1">
              <a:buClr>
                <a:srgbClr val="FF0000"/>
              </a:buClr>
              <a:buNone/>
            </a:pPr>
            <a:endParaRPr lang="en-US" sz="28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1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1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1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1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1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1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1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100" noProof="0" smtClean="0">
              <a:latin typeface="Garamond" pitchFamily="18" charset="0"/>
            </a:endParaRPr>
          </a:p>
          <a:p>
            <a:pPr lvl="1">
              <a:buClr>
                <a:srgbClr val="FF0000"/>
              </a:buClr>
              <a:buNone/>
            </a:pPr>
            <a:r>
              <a:rPr lang="en-US" sz="1100" noProof="0" smtClean="0">
                <a:latin typeface="Garamond" pitchFamily="18" charset="0"/>
              </a:rPr>
              <a:t>https://encrypted-tbn0.gstatic.com/images?q=tbn:ANd9GcSfIBqPyZg0GKuZMAfdFJ-NTpIcJGP9GaW5tx6m9GT4GID501-fbw</a:t>
            </a:r>
            <a:endParaRPr lang="en-US" sz="2800" noProof="0" smtClean="0">
              <a:latin typeface="Garamond" pitchFamily="18" charset="0"/>
            </a:endParaRPr>
          </a:p>
          <a:p>
            <a:pPr>
              <a:buNone/>
            </a:pPr>
            <a:endParaRPr lang="en-US" noProof="0"/>
          </a:p>
        </p:txBody>
      </p:sp>
      <p:pic>
        <p:nvPicPr>
          <p:cNvPr id="4" name="Picture 2" descr="C:\Users\GRZEGORZ\Documents\ANIA 3 HISZP\Ania\ERAZMUS 2014 2015\PROGRAM\pobra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897" y="3789040"/>
            <a:ext cx="3672408" cy="2160240"/>
          </a:xfrm>
          <a:prstGeom prst="rect">
            <a:avLst/>
          </a:prstGeom>
          <a:noFill/>
        </p:spPr>
      </p:pic>
      <p:pic>
        <p:nvPicPr>
          <p:cNvPr id="1026" name="Picture 2" descr="C:\Users\GRZEGORZ\Documents\ANIA 3 HISZP\Ania\ERAZMUS 2014 2015\PROGRAM\87079-829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802" y="3789040"/>
            <a:ext cx="414096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1079</TotalTime>
  <Words>385</Words>
  <Application>Microsoft Office PowerPoint</Application>
  <PresentationFormat>Pokaz na ekranie (4:3)</PresentationFormat>
  <Paragraphs>114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Kapitał</vt:lpstr>
      <vt:lpstr>High5 PORTFOLIO – what is it and why is it worth to have it?</vt:lpstr>
      <vt:lpstr>What is a portfolio?</vt:lpstr>
      <vt:lpstr> </vt:lpstr>
      <vt:lpstr>Ogólne cele portfolio</vt:lpstr>
      <vt:lpstr>Użyteczne portfolio</vt:lpstr>
      <vt:lpstr>The idea of school High5 Portfolio</vt:lpstr>
      <vt:lpstr>                </vt:lpstr>
      <vt:lpstr>Planning of professional path</vt:lpstr>
      <vt:lpstr>   Lifelong learning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- czym jest i dlaczego warto je mieć</dc:title>
  <dc:creator>GRZEGORZ MATWISZYN</dc:creator>
  <cp:lastModifiedBy>GRZEGORZ MATWISZYN</cp:lastModifiedBy>
  <cp:revision>171</cp:revision>
  <dcterms:created xsi:type="dcterms:W3CDTF">2014-10-20T19:59:12Z</dcterms:created>
  <dcterms:modified xsi:type="dcterms:W3CDTF">2014-10-27T05:19:51Z</dcterms:modified>
</cp:coreProperties>
</file>