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52" r:id="rId2"/>
  </p:sldMasterIdLst>
  <p:sldIdLst>
    <p:sldId id="256" r:id="rId3"/>
    <p:sldId id="335" r:id="rId4"/>
    <p:sldId id="300" r:id="rId5"/>
    <p:sldId id="298" r:id="rId6"/>
    <p:sldId id="295" r:id="rId7"/>
    <p:sldId id="302" r:id="rId8"/>
    <p:sldId id="289" r:id="rId9"/>
    <p:sldId id="308" r:id="rId10"/>
    <p:sldId id="312" r:id="rId11"/>
    <p:sldId id="324" r:id="rId12"/>
    <p:sldId id="333" r:id="rId13"/>
    <p:sldId id="315" r:id="rId14"/>
    <p:sldId id="334" r:id="rId15"/>
    <p:sldId id="307" r:id="rId16"/>
    <p:sldId id="291" r:id="rId17"/>
    <p:sldId id="336" r:id="rId18"/>
    <p:sldId id="318" r:id="rId19"/>
    <p:sldId id="319" r:id="rId20"/>
    <p:sldId id="322" r:id="rId21"/>
    <p:sldId id="323" r:id="rId22"/>
    <p:sldId id="327" r:id="rId23"/>
    <p:sldId id="328" r:id="rId24"/>
    <p:sldId id="330" r:id="rId25"/>
    <p:sldId id="332" r:id="rId2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44" autoAdjust="0"/>
    <p:restoredTop sz="94660"/>
  </p:normalViewPr>
  <p:slideViewPr>
    <p:cSldViewPr>
      <p:cViewPr>
        <p:scale>
          <a:sx n="70" d="100"/>
          <a:sy n="70" d="100"/>
        </p:scale>
        <p:origin x="-145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9A8569-E3C8-4E52-BEEF-6D0B4EA11FA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pl-PL"/>
        </a:p>
      </dgm:t>
    </dgm:pt>
    <dgm:pt modelId="{D06E29AF-EE89-4562-9E29-0DDC267C7747}">
      <dgm:prSet phldrT="[Tekst]" custT="1"/>
      <dgm:spPr>
        <a:solidFill>
          <a:srgbClr val="00B0F0"/>
        </a:solidFill>
      </dgm:spPr>
      <dgm:t>
        <a:bodyPr/>
        <a:lstStyle/>
        <a:p>
          <a:endParaRPr lang="pl-PL" sz="1600" b="1" dirty="0">
            <a:latin typeface="Garamond" pitchFamily="18" charset="0"/>
          </a:endParaRPr>
        </a:p>
      </dgm:t>
    </dgm:pt>
    <dgm:pt modelId="{31A4E1AE-5250-4DC2-BB1C-353D17E24E2D}">
      <dgm:prSet phldrT="[Tekst]" custT="1"/>
      <dgm:spPr/>
      <dgm:t>
        <a:bodyPr/>
        <a:lstStyle/>
        <a:p>
          <a:endParaRPr lang="pl-PL" sz="1600" b="1" dirty="0">
            <a:solidFill>
              <a:schemeClr val="tx1"/>
            </a:solidFill>
            <a:latin typeface="Garamond" pitchFamily="18" charset="0"/>
          </a:endParaRPr>
        </a:p>
      </dgm:t>
    </dgm:pt>
    <dgm:pt modelId="{77C59586-F545-41D9-A3B5-7C53C0E9829E}">
      <dgm:prSet phldrT="[Tekst]" custT="1"/>
      <dgm:spPr>
        <a:solidFill>
          <a:srgbClr val="FF0000"/>
        </a:solidFill>
      </dgm:spPr>
      <dgm:t>
        <a:bodyPr/>
        <a:lstStyle/>
        <a:p>
          <a:endParaRPr lang="pl-PL" sz="1600" b="1" dirty="0">
            <a:solidFill>
              <a:schemeClr val="tx1"/>
            </a:solidFill>
            <a:latin typeface="Garamond" pitchFamily="18" charset="0"/>
          </a:endParaRPr>
        </a:p>
      </dgm:t>
    </dgm:pt>
    <dgm:pt modelId="{63B3A42C-A958-4D99-AAF0-E1E6FCD6BDCE}">
      <dgm:prSet phldrT="[Tekst]" custT="1"/>
      <dgm:spPr>
        <a:solidFill>
          <a:schemeClr val="bg2">
            <a:lumMod val="90000"/>
          </a:schemeClr>
        </a:solidFill>
      </dgm:spPr>
      <dgm:t>
        <a:bodyPr/>
        <a:lstStyle/>
        <a:p>
          <a:endParaRPr lang="pl-PL" sz="1600" b="1" dirty="0">
            <a:solidFill>
              <a:schemeClr val="tx1"/>
            </a:solidFill>
            <a:latin typeface="Garamond" pitchFamily="18" charset="0"/>
          </a:endParaRPr>
        </a:p>
      </dgm:t>
    </dgm:pt>
    <dgm:pt modelId="{E41F08F5-5C47-465F-891C-4FE4EB69497B}">
      <dgm:prSet phldrT="[Tekst]" custT="1"/>
      <dgm:spPr>
        <a:noFill/>
      </dgm:spPr>
      <dgm:t>
        <a:bodyPr/>
        <a:lstStyle/>
        <a:p>
          <a:r>
            <a:rPr lang="pl-PL" sz="1400" b="1" dirty="0" smtClean="0">
              <a:solidFill>
                <a:schemeClr val="tx1"/>
              </a:solidFill>
              <a:latin typeface="Garamond" pitchFamily="18" charset="0"/>
            </a:rPr>
            <a:t>4 </a:t>
          </a:r>
        </a:p>
        <a:p>
          <a:r>
            <a:rPr lang="pl-PL" sz="1400" b="1" dirty="0" smtClean="0">
              <a:solidFill>
                <a:schemeClr val="tx1"/>
              </a:solidFill>
              <a:latin typeface="Garamond" pitchFamily="18" charset="0"/>
            </a:rPr>
            <a:t>TEMPERAMENT</a:t>
          </a:r>
          <a:r>
            <a:rPr lang="lt-LT" sz="1400" b="1" dirty="0" smtClean="0">
              <a:solidFill>
                <a:schemeClr val="tx1"/>
              </a:solidFill>
              <a:latin typeface="Garamond" pitchFamily="18" charset="0"/>
            </a:rPr>
            <a:t>O</a:t>
          </a:r>
          <a:endParaRPr lang="pl-PL" sz="1400" b="1" dirty="0" smtClean="0">
            <a:solidFill>
              <a:schemeClr val="tx1"/>
            </a:solidFill>
            <a:latin typeface="Garamond" pitchFamily="18" charset="0"/>
          </a:endParaRPr>
        </a:p>
        <a:p>
          <a:r>
            <a:rPr lang="pl-PL" sz="1400" b="1" dirty="0" smtClean="0">
              <a:solidFill>
                <a:schemeClr val="tx1"/>
              </a:solidFill>
              <a:latin typeface="Garamond" pitchFamily="18" charset="0"/>
            </a:rPr>
            <a:t>T</a:t>
          </a:r>
          <a:r>
            <a:rPr lang="lt-LT" sz="1400" b="1" dirty="0" smtClean="0">
              <a:solidFill>
                <a:schemeClr val="tx1"/>
              </a:solidFill>
              <a:latin typeface="Garamond" pitchFamily="18" charset="0"/>
            </a:rPr>
            <a:t>IPAI</a:t>
          </a:r>
          <a:endParaRPr lang="pl-PL" sz="1400" b="1" dirty="0">
            <a:latin typeface="Garamond" pitchFamily="18" charset="0"/>
          </a:endParaRPr>
        </a:p>
      </dgm:t>
    </dgm:pt>
    <dgm:pt modelId="{267E7C77-2B67-4871-AAAD-A8597429BBD0}" type="sibTrans" cxnId="{5CDAEB17-90ED-42D4-9ECB-DBEC0B2A0B08}">
      <dgm:prSet/>
      <dgm:spPr/>
      <dgm:t>
        <a:bodyPr/>
        <a:lstStyle/>
        <a:p>
          <a:endParaRPr lang="pl-PL"/>
        </a:p>
      </dgm:t>
    </dgm:pt>
    <dgm:pt modelId="{0766F8C3-B683-44AB-8F32-BFE3B9FD0EEB}" type="parTrans" cxnId="{5CDAEB17-90ED-42D4-9ECB-DBEC0B2A0B08}">
      <dgm:prSet/>
      <dgm:spPr/>
      <dgm:t>
        <a:bodyPr/>
        <a:lstStyle/>
        <a:p>
          <a:endParaRPr lang="pl-PL"/>
        </a:p>
      </dgm:t>
    </dgm:pt>
    <dgm:pt modelId="{AF91B525-3DEC-45E0-BD90-9D9E63EB9A61}" type="sibTrans" cxnId="{A1408847-9267-405F-BAE7-415F8B118882}">
      <dgm:prSet/>
      <dgm:spPr/>
      <dgm:t>
        <a:bodyPr/>
        <a:lstStyle/>
        <a:p>
          <a:endParaRPr lang="pl-PL" sz="1600" b="1">
            <a:latin typeface="Garamond" pitchFamily="18" charset="0"/>
          </a:endParaRPr>
        </a:p>
      </dgm:t>
    </dgm:pt>
    <dgm:pt modelId="{2C561060-6C18-4A3A-A4F2-30FCC5ADB146}" type="parTrans" cxnId="{A1408847-9267-405F-BAE7-415F8B118882}">
      <dgm:prSet/>
      <dgm:spPr/>
      <dgm:t>
        <a:bodyPr/>
        <a:lstStyle/>
        <a:p>
          <a:endParaRPr lang="pl-PL"/>
        </a:p>
      </dgm:t>
    </dgm:pt>
    <dgm:pt modelId="{8798228A-AEDB-4C01-8643-5FFF599DC358}" type="sibTrans" cxnId="{CC0C6D4D-8D9F-4673-B717-B8CA3A2A7E20}">
      <dgm:prSet/>
      <dgm:spPr/>
      <dgm:t>
        <a:bodyPr/>
        <a:lstStyle/>
        <a:p>
          <a:endParaRPr lang="pl-PL" sz="1600" b="1">
            <a:latin typeface="Garamond" pitchFamily="18" charset="0"/>
          </a:endParaRPr>
        </a:p>
      </dgm:t>
    </dgm:pt>
    <dgm:pt modelId="{30402F2A-3748-4A61-AD81-167D4DDC0C5A}" type="parTrans" cxnId="{CC0C6D4D-8D9F-4673-B717-B8CA3A2A7E20}">
      <dgm:prSet/>
      <dgm:spPr/>
      <dgm:t>
        <a:bodyPr/>
        <a:lstStyle/>
        <a:p>
          <a:endParaRPr lang="pl-PL"/>
        </a:p>
      </dgm:t>
    </dgm:pt>
    <dgm:pt modelId="{80239C1F-34CD-4560-84B3-CB86EBE36CB2}" type="sibTrans" cxnId="{0452202E-1223-43C7-BF41-27D114AF0F95}">
      <dgm:prSet/>
      <dgm:spPr/>
      <dgm:t>
        <a:bodyPr/>
        <a:lstStyle/>
        <a:p>
          <a:endParaRPr lang="pl-PL" sz="1600" b="1">
            <a:latin typeface="Garamond" pitchFamily="18" charset="0"/>
          </a:endParaRPr>
        </a:p>
      </dgm:t>
    </dgm:pt>
    <dgm:pt modelId="{43A91FD8-459C-4A36-8363-42F67186DB2E}" type="parTrans" cxnId="{0452202E-1223-43C7-BF41-27D114AF0F95}">
      <dgm:prSet/>
      <dgm:spPr/>
      <dgm:t>
        <a:bodyPr/>
        <a:lstStyle/>
        <a:p>
          <a:endParaRPr lang="pl-PL"/>
        </a:p>
      </dgm:t>
    </dgm:pt>
    <dgm:pt modelId="{AD1B7672-1A9F-47DD-AA7A-0CE7F4BB71B4}" type="sibTrans" cxnId="{6A47AF85-9866-44A0-851C-1E5F32FF60AA}">
      <dgm:prSet/>
      <dgm:spPr/>
      <dgm:t>
        <a:bodyPr/>
        <a:lstStyle/>
        <a:p>
          <a:endParaRPr lang="pl-PL" sz="1600" b="1">
            <a:latin typeface="Garamond" pitchFamily="18" charset="0"/>
          </a:endParaRPr>
        </a:p>
      </dgm:t>
    </dgm:pt>
    <dgm:pt modelId="{F2EA85F7-2327-414E-AB08-40489516CBC2}" type="parTrans" cxnId="{6A47AF85-9866-44A0-851C-1E5F32FF60AA}">
      <dgm:prSet/>
      <dgm:spPr/>
      <dgm:t>
        <a:bodyPr/>
        <a:lstStyle/>
        <a:p>
          <a:endParaRPr lang="pl-PL"/>
        </a:p>
      </dgm:t>
    </dgm:pt>
    <dgm:pt modelId="{C10034EF-A974-45C8-AB0D-99D36AB0EB15}">
      <dgm:prSet/>
      <dgm:spPr/>
      <dgm:t>
        <a:bodyPr/>
        <a:lstStyle/>
        <a:p>
          <a:endParaRPr lang="pl-PL"/>
        </a:p>
      </dgm:t>
    </dgm:pt>
    <dgm:pt modelId="{FB8E5345-D733-4DCE-8F36-438D2C0F1A50}" type="parTrans" cxnId="{F30EC34C-D412-43CF-88FE-4DD0F7BC8F4D}">
      <dgm:prSet/>
      <dgm:spPr/>
      <dgm:t>
        <a:bodyPr/>
        <a:lstStyle/>
        <a:p>
          <a:endParaRPr lang="pl-PL"/>
        </a:p>
      </dgm:t>
    </dgm:pt>
    <dgm:pt modelId="{D1F5710E-A792-4547-A81D-E6FF94EF58C7}" type="sibTrans" cxnId="{F30EC34C-D412-43CF-88FE-4DD0F7BC8F4D}">
      <dgm:prSet/>
      <dgm:spPr/>
      <dgm:t>
        <a:bodyPr/>
        <a:lstStyle/>
        <a:p>
          <a:endParaRPr lang="pl-PL"/>
        </a:p>
      </dgm:t>
    </dgm:pt>
    <dgm:pt modelId="{B6C80AD0-5747-4296-9767-560D8AB5C576}" type="pres">
      <dgm:prSet presAssocID="{EF9A8569-E3C8-4E52-BEEF-6D0B4EA11FA1}" presName="Name0" presStyleCnt="0">
        <dgm:presLayoutVars>
          <dgm:chMax val="1"/>
          <dgm:dir/>
          <dgm:animLvl val="ctr"/>
          <dgm:resizeHandles val="exact"/>
        </dgm:presLayoutVars>
      </dgm:prSet>
      <dgm:spPr/>
      <dgm:t>
        <a:bodyPr/>
        <a:lstStyle/>
        <a:p>
          <a:endParaRPr lang="pl-PL"/>
        </a:p>
      </dgm:t>
    </dgm:pt>
    <dgm:pt modelId="{03ECC666-022C-4001-B66C-0BC1E44B98A0}" type="pres">
      <dgm:prSet presAssocID="{E41F08F5-5C47-465F-891C-4FE4EB69497B}" presName="centerShape" presStyleLbl="node0" presStyleIdx="0" presStyleCnt="1" custScaleX="215397"/>
      <dgm:spPr/>
      <dgm:t>
        <a:bodyPr/>
        <a:lstStyle/>
        <a:p>
          <a:endParaRPr lang="pl-PL"/>
        </a:p>
      </dgm:t>
    </dgm:pt>
    <dgm:pt modelId="{791CBF15-0DAB-49D7-BE79-AE5AEFDD9421}" type="pres">
      <dgm:prSet presAssocID="{63B3A42C-A958-4D99-AAF0-E1E6FCD6BDCE}" presName="node" presStyleLbl="node1" presStyleIdx="0" presStyleCnt="4" custScaleX="243809" custScaleY="143658">
        <dgm:presLayoutVars>
          <dgm:bulletEnabled val="1"/>
        </dgm:presLayoutVars>
      </dgm:prSet>
      <dgm:spPr/>
      <dgm:t>
        <a:bodyPr/>
        <a:lstStyle/>
        <a:p>
          <a:endParaRPr lang="pl-PL"/>
        </a:p>
      </dgm:t>
    </dgm:pt>
    <dgm:pt modelId="{C61A4F49-785D-4C60-A5E3-8DC7E7207BB4}" type="pres">
      <dgm:prSet presAssocID="{63B3A42C-A958-4D99-AAF0-E1E6FCD6BDCE}" presName="dummy" presStyleCnt="0"/>
      <dgm:spPr/>
    </dgm:pt>
    <dgm:pt modelId="{5A6CFEDB-0BCF-4DDE-AD0A-6A5CB2CB0047}" type="pres">
      <dgm:prSet presAssocID="{AD1B7672-1A9F-47DD-AA7A-0CE7F4BB71B4}" presName="sibTrans" presStyleLbl="sibTrans2D1" presStyleIdx="0" presStyleCnt="4"/>
      <dgm:spPr/>
      <dgm:t>
        <a:bodyPr/>
        <a:lstStyle/>
        <a:p>
          <a:endParaRPr lang="pl-PL"/>
        </a:p>
      </dgm:t>
    </dgm:pt>
    <dgm:pt modelId="{AC0E970C-5695-435D-BB4F-BF771D591792}" type="pres">
      <dgm:prSet presAssocID="{77C59586-F545-41D9-A3B5-7C53C0E9829E}" presName="node" presStyleLbl="node1" presStyleIdx="1" presStyleCnt="4" custScaleX="179655" custScaleY="166484" custRadScaleRad="156884" custRadScaleInc="6350">
        <dgm:presLayoutVars>
          <dgm:bulletEnabled val="1"/>
        </dgm:presLayoutVars>
      </dgm:prSet>
      <dgm:spPr/>
      <dgm:t>
        <a:bodyPr/>
        <a:lstStyle/>
        <a:p>
          <a:endParaRPr lang="pl-PL"/>
        </a:p>
      </dgm:t>
    </dgm:pt>
    <dgm:pt modelId="{DE529719-49AE-4081-99FF-123F86D932F3}" type="pres">
      <dgm:prSet presAssocID="{77C59586-F545-41D9-A3B5-7C53C0E9829E}" presName="dummy" presStyleCnt="0"/>
      <dgm:spPr/>
    </dgm:pt>
    <dgm:pt modelId="{047CE033-836F-4B3C-A8D9-4BF5968A27F5}" type="pres">
      <dgm:prSet presAssocID="{80239C1F-34CD-4560-84B3-CB86EBE36CB2}" presName="sibTrans" presStyleLbl="sibTrans2D1" presStyleIdx="1" presStyleCnt="4"/>
      <dgm:spPr/>
      <dgm:t>
        <a:bodyPr/>
        <a:lstStyle/>
        <a:p>
          <a:endParaRPr lang="pl-PL"/>
        </a:p>
      </dgm:t>
    </dgm:pt>
    <dgm:pt modelId="{E71D55D2-0965-42D7-B9F3-98CADA5F244F}" type="pres">
      <dgm:prSet presAssocID="{31A4E1AE-5250-4DC2-BB1C-353D17E24E2D}" presName="node" presStyleLbl="node1" presStyleIdx="2" presStyleCnt="4" custScaleX="245480" custScaleY="141608">
        <dgm:presLayoutVars>
          <dgm:bulletEnabled val="1"/>
        </dgm:presLayoutVars>
      </dgm:prSet>
      <dgm:spPr/>
      <dgm:t>
        <a:bodyPr/>
        <a:lstStyle/>
        <a:p>
          <a:endParaRPr lang="pl-PL"/>
        </a:p>
      </dgm:t>
    </dgm:pt>
    <dgm:pt modelId="{27380A7B-07A7-49C4-8AEA-E7AAD1A443C0}" type="pres">
      <dgm:prSet presAssocID="{31A4E1AE-5250-4DC2-BB1C-353D17E24E2D}" presName="dummy" presStyleCnt="0"/>
      <dgm:spPr/>
    </dgm:pt>
    <dgm:pt modelId="{56F85972-34BB-4A27-8EA3-754AAAC45474}" type="pres">
      <dgm:prSet presAssocID="{8798228A-AEDB-4C01-8643-5FFF599DC358}" presName="sibTrans" presStyleLbl="sibTrans2D1" presStyleIdx="2" presStyleCnt="4"/>
      <dgm:spPr/>
      <dgm:t>
        <a:bodyPr/>
        <a:lstStyle/>
        <a:p>
          <a:endParaRPr lang="pl-PL"/>
        </a:p>
      </dgm:t>
    </dgm:pt>
    <dgm:pt modelId="{4E419A66-55D4-42C7-BBE8-FED1B2054337}" type="pres">
      <dgm:prSet presAssocID="{D06E29AF-EE89-4562-9E29-0DDC267C7747}" presName="node" presStyleLbl="node1" presStyleIdx="3" presStyleCnt="4" custScaleX="190010" custScaleY="164881" custRadScaleRad="150511" custRadScaleInc="9099">
        <dgm:presLayoutVars>
          <dgm:bulletEnabled val="1"/>
        </dgm:presLayoutVars>
      </dgm:prSet>
      <dgm:spPr/>
      <dgm:t>
        <a:bodyPr/>
        <a:lstStyle/>
        <a:p>
          <a:endParaRPr lang="pl-PL"/>
        </a:p>
      </dgm:t>
    </dgm:pt>
    <dgm:pt modelId="{B00A7219-E6DC-405F-90C8-06180A9CA9BD}" type="pres">
      <dgm:prSet presAssocID="{D06E29AF-EE89-4562-9E29-0DDC267C7747}" presName="dummy" presStyleCnt="0"/>
      <dgm:spPr/>
    </dgm:pt>
    <dgm:pt modelId="{A70538A8-F1DF-4652-AA93-07F6942C67AA}" type="pres">
      <dgm:prSet presAssocID="{AF91B525-3DEC-45E0-BD90-9D9E63EB9A61}" presName="sibTrans" presStyleLbl="sibTrans2D1" presStyleIdx="3" presStyleCnt="4"/>
      <dgm:spPr/>
      <dgm:t>
        <a:bodyPr/>
        <a:lstStyle/>
        <a:p>
          <a:endParaRPr lang="pl-PL"/>
        </a:p>
      </dgm:t>
    </dgm:pt>
  </dgm:ptLst>
  <dgm:cxnLst>
    <dgm:cxn modelId="{C863C53C-2A21-4848-B660-9A380BCBDEF0}" type="presOf" srcId="{77C59586-F545-41D9-A3B5-7C53C0E9829E}" destId="{AC0E970C-5695-435D-BB4F-BF771D591792}" srcOrd="0" destOrd="0" presId="urn:microsoft.com/office/officeart/2005/8/layout/radial6"/>
    <dgm:cxn modelId="{C14A5A8C-B976-44A7-95B7-3217EF85E5A8}" type="presOf" srcId="{63B3A42C-A958-4D99-AAF0-E1E6FCD6BDCE}" destId="{791CBF15-0DAB-49D7-BE79-AE5AEFDD9421}" srcOrd="0" destOrd="0" presId="urn:microsoft.com/office/officeart/2005/8/layout/radial6"/>
    <dgm:cxn modelId="{CB8683AF-D7FD-4078-BF03-5387922F00A6}" type="presOf" srcId="{AD1B7672-1A9F-47DD-AA7A-0CE7F4BB71B4}" destId="{5A6CFEDB-0BCF-4DDE-AD0A-6A5CB2CB0047}" srcOrd="0" destOrd="0" presId="urn:microsoft.com/office/officeart/2005/8/layout/radial6"/>
    <dgm:cxn modelId="{8B6FAFE9-6AE5-49A5-B711-2615FE4B4BA9}" type="presOf" srcId="{E41F08F5-5C47-465F-891C-4FE4EB69497B}" destId="{03ECC666-022C-4001-B66C-0BC1E44B98A0}" srcOrd="0" destOrd="0" presId="urn:microsoft.com/office/officeart/2005/8/layout/radial6"/>
    <dgm:cxn modelId="{CC0C6D4D-8D9F-4673-B717-B8CA3A2A7E20}" srcId="{E41F08F5-5C47-465F-891C-4FE4EB69497B}" destId="{31A4E1AE-5250-4DC2-BB1C-353D17E24E2D}" srcOrd="2" destOrd="0" parTransId="{30402F2A-3748-4A61-AD81-167D4DDC0C5A}" sibTransId="{8798228A-AEDB-4C01-8643-5FFF599DC358}"/>
    <dgm:cxn modelId="{F30EC34C-D412-43CF-88FE-4DD0F7BC8F4D}" srcId="{EF9A8569-E3C8-4E52-BEEF-6D0B4EA11FA1}" destId="{C10034EF-A974-45C8-AB0D-99D36AB0EB15}" srcOrd="1" destOrd="0" parTransId="{FB8E5345-D733-4DCE-8F36-438D2C0F1A50}" sibTransId="{D1F5710E-A792-4547-A81D-E6FF94EF58C7}"/>
    <dgm:cxn modelId="{1F1B726D-09FC-4D52-BC6B-A6CF6425FEA4}" type="presOf" srcId="{8798228A-AEDB-4C01-8643-5FFF599DC358}" destId="{56F85972-34BB-4A27-8EA3-754AAAC45474}" srcOrd="0" destOrd="0" presId="urn:microsoft.com/office/officeart/2005/8/layout/radial6"/>
    <dgm:cxn modelId="{6A47AF85-9866-44A0-851C-1E5F32FF60AA}" srcId="{E41F08F5-5C47-465F-891C-4FE4EB69497B}" destId="{63B3A42C-A958-4D99-AAF0-E1E6FCD6BDCE}" srcOrd="0" destOrd="0" parTransId="{F2EA85F7-2327-414E-AB08-40489516CBC2}" sibTransId="{AD1B7672-1A9F-47DD-AA7A-0CE7F4BB71B4}"/>
    <dgm:cxn modelId="{0452202E-1223-43C7-BF41-27D114AF0F95}" srcId="{E41F08F5-5C47-465F-891C-4FE4EB69497B}" destId="{77C59586-F545-41D9-A3B5-7C53C0E9829E}" srcOrd="1" destOrd="0" parTransId="{43A91FD8-459C-4A36-8363-42F67186DB2E}" sibTransId="{80239C1F-34CD-4560-84B3-CB86EBE36CB2}"/>
    <dgm:cxn modelId="{5CDAEB17-90ED-42D4-9ECB-DBEC0B2A0B08}" srcId="{EF9A8569-E3C8-4E52-BEEF-6D0B4EA11FA1}" destId="{E41F08F5-5C47-465F-891C-4FE4EB69497B}" srcOrd="0" destOrd="0" parTransId="{0766F8C3-B683-44AB-8F32-BFE3B9FD0EEB}" sibTransId="{267E7C77-2B67-4871-AAAD-A8597429BBD0}"/>
    <dgm:cxn modelId="{57F92465-1FAF-4CBB-B13E-414C881A7429}" type="presOf" srcId="{EF9A8569-E3C8-4E52-BEEF-6D0B4EA11FA1}" destId="{B6C80AD0-5747-4296-9767-560D8AB5C576}" srcOrd="0" destOrd="0" presId="urn:microsoft.com/office/officeart/2005/8/layout/radial6"/>
    <dgm:cxn modelId="{09968547-A9BF-47CD-88AB-3B33BF7BA38F}" type="presOf" srcId="{31A4E1AE-5250-4DC2-BB1C-353D17E24E2D}" destId="{E71D55D2-0965-42D7-B9F3-98CADA5F244F}" srcOrd="0" destOrd="0" presId="urn:microsoft.com/office/officeart/2005/8/layout/radial6"/>
    <dgm:cxn modelId="{04A901E9-283E-4C6A-857F-E80D311BA39B}" type="presOf" srcId="{80239C1F-34CD-4560-84B3-CB86EBE36CB2}" destId="{047CE033-836F-4B3C-A8D9-4BF5968A27F5}" srcOrd="0" destOrd="0" presId="urn:microsoft.com/office/officeart/2005/8/layout/radial6"/>
    <dgm:cxn modelId="{A1408847-9267-405F-BAE7-415F8B118882}" srcId="{E41F08F5-5C47-465F-891C-4FE4EB69497B}" destId="{D06E29AF-EE89-4562-9E29-0DDC267C7747}" srcOrd="3" destOrd="0" parTransId="{2C561060-6C18-4A3A-A4F2-30FCC5ADB146}" sibTransId="{AF91B525-3DEC-45E0-BD90-9D9E63EB9A61}"/>
    <dgm:cxn modelId="{EAF9E845-FB36-4DBD-B90B-46776E770C6A}" type="presOf" srcId="{AF91B525-3DEC-45E0-BD90-9D9E63EB9A61}" destId="{A70538A8-F1DF-4652-AA93-07F6942C67AA}" srcOrd="0" destOrd="0" presId="urn:microsoft.com/office/officeart/2005/8/layout/radial6"/>
    <dgm:cxn modelId="{3D657F9D-79FE-41A9-AD5E-57E39F84E015}" type="presOf" srcId="{D06E29AF-EE89-4562-9E29-0DDC267C7747}" destId="{4E419A66-55D4-42C7-BBE8-FED1B2054337}" srcOrd="0" destOrd="0" presId="urn:microsoft.com/office/officeart/2005/8/layout/radial6"/>
    <dgm:cxn modelId="{268AC6F4-6BEC-4A1B-A75F-A2E9BC9C1CD5}" type="presParOf" srcId="{B6C80AD0-5747-4296-9767-560D8AB5C576}" destId="{03ECC666-022C-4001-B66C-0BC1E44B98A0}" srcOrd="0" destOrd="0" presId="urn:microsoft.com/office/officeart/2005/8/layout/radial6"/>
    <dgm:cxn modelId="{15414199-EBDD-41E5-A617-0D626889FA07}" type="presParOf" srcId="{B6C80AD0-5747-4296-9767-560D8AB5C576}" destId="{791CBF15-0DAB-49D7-BE79-AE5AEFDD9421}" srcOrd="1" destOrd="0" presId="urn:microsoft.com/office/officeart/2005/8/layout/radial6"/>
    <dgm:cxn modelId="{4827B75E-2BCA-41DD-931A-FDC0437CE535}" type="presParOf" srcId="{B6C80AD0-5747-4296-9767-560D8AB5C576}" destId="{C61A4F49-785D-4C60-A5E3-8DC7E7207BB4}" srcOrd="2" destOrd="0" presId="urn:microsoft.com/office/officeart/2005/8/layout/radial6"/>
    <dgm:cxn modelId="{B9095DAB-10E4-4A92-9928-8EE41614F242}" type="presParOf" srcId="{B6C80AD0-5747-4296-9767-560D8AB5C576}" destId="{5A6CFEDB-0BCF-4DDE-AD0A-6A5CB2CB0047}" srcOrd="3" destOrd="0" presId="urn:microsoft.com/office/officeart/2005/8/layout/radial6"/>
    <dgm:cxn modelId="{3EA676AA-81F5-463A-B00A-9196B3215710}" type="presParOf" srcId="{B6C80AD0-5747-4296-9767-560D8AB5C576}" destId="{AC0E970C-5695-435D-BB4F-BF771D591792}" srcOrd="4" destOrd="0" presId="urn:microsoft.com/office/officeart/2005/8/layout/radial6"/>
    <dgm:cxn modelId="{72057E48-4A76-458A-B589-56A5B558F9EF}" type="presParOf" srcId="{B6C80AD0-5747-4296-9767-560D8AB5C576}" destId="{DE529719-49AE-4081-99FF-123F86D932F3}" srcOrd="5" destOrd="0" presId="urn:microsoft.com/office/officeart/2005/8/layout/radial6"/>
    <dgm:cxn modelId="{4A99CB63-2E53-4633-8A68-874C03A00AC3}" type="presParOf" srcId="{B6C80AD0-5747-4296-9767-560D8AB5C576}" destId="{047CE033-836F-4B3C-A8D9-4BF5968A27F5}" srcOrd="6" destOrd="0" presId="urn:microsoft.com/office/officeart/2005/8/layout/radial6"/>
    <dgm:cxn modelId="{55657E16-A83D-4DDF-94F5-D275754570BD}" type="presParOf" srcId="{B6C80AD0-5747-4296-9767-560D8AB5C576}" destId="{E71D55D2-0965-42D7-B9F3-98CADA5F244F}" srcOrd="7" destOrd="0" presId="urn:microsoft.com/office/officeart/2005/8/layout/radial6"/>
    <dgm:cxn modelId="{3D01C267-92E3-46B2-AEED-B592FB4E36BC}" type="presParOf" srcId="{B6C80AD0-5747-4296-9767-560D8AB5C576}" destId="{27380A7B-07A7-49C4-8AEA-E7AAD1A443C0}" srcOrd="8" destOrd="0" presId="urn:microsoft.com/office/officeart/2005/8/layout/radial6"/>
    <dgm:cxn modelId="{E7BFE75B-371D-4D04-9072-3E73571BCCFC}" type="presParOf" srcId="{B6C80AD0-5747-4296-9767-560D8AB5C576}" destId="{56F85972-34BB-4A27-8EA3-754AAAC45474}" srcOrd="9" destOrd="0" presId="urn:microsoft.com/office/officeart/2005/8/layout/radial6"/>
    <dgm:cxn modelId="{6D8B113D-31FB-4725-802B-8FF4532AD051}" type="presParOf" srcId="{B6C80AD0-5747-4296-9767-560D8AB5C576}" destId="{4E419A66-55D4-42C7-BBE8-FED1B2054337}" srcOrd="10" destOrd="0" presId="urn:microsoft.com/office/officeart/2005/8/layout/radial6"/>
    <dgm:cxn modelId="{29D38442-2CFC-4B01-9DE2-8CFDCFE4E90E}" type="presParOf" srcId="{B6C80AD0-5747-4296-9767-560D8AB5C576}" destId="{B00A7219-E6DC-405F-90C8-06180A9CA9BD}" srcOrd="11" destOrd="0" presId="urn:microsoft.com/office/officeart/2005/8/layout/radial6"/>
    <dgm:cxn modelId="{990CC0FF-8CD6-4D4F-A3DF-31EBB1BE7FFC}" type="presParOf" srcId="{B6C80AD0-5747-4296-9767-560D8AB5C576}" destId="{A70538A8-F1DF-4652-AA93-07F6942C67AA}"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538A8-F1DF-4652-AA93-07F6942C67AA}">
      <dsp:nvSpPr>
        <dsp:cNvPr id="0" name=""/>
        <dsp:cNvSpPr/>
      </dsp:nvSpPr>
      <dsp:spPr>
        <a:xfrm>
          <a:off x="1189229" y="206990"/>
          <a:ext cx="2435960" cy="2435960"/>
        </a:xfrm>
        <a:prstGeom prst="blockArc">
          <a:avLst>
            <a:gd name="adj1" fmla="val 10574585"/>
            <a:gd name="adj2" fmla="val 18022077"/>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F85972-34BB-4A27-8EA3-754AAAC45474}">
      <dsp:nvSpPr>
        <dsp:cNvPr id="0" name=""/>
        <dsp:cNvSpPr/>
      </dsp:nvSpPr>
      <dsp:spPr>
        <a:xfrm>
          <a:off x="1161891" y="549968"/>
          <a:ext cx="2435960" cy="2435960"/>
        </a:xfrm>
        <a:prstGeom prst="blockArc">
          <a:avLst>
            <a:gd name="adj1" fmla="val 3485629"/>
            <a:gd name="adj2" fmla="val 1157229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7CE033-836F-4B3C-A8D9-4BF5968A27F5}">
      <dsp:nvSpPr>
        <dsp:cNvPr id="0" name=""/>
        <dsp:cNvSpPr/>
      </dsp:nvSpPr>
      <dsp:spPr>
        <a:xfrm>
          <a:off x="2476625" y="587874"/>
          <a:ext cx="2435960" cy="2435960"/>
        </a:xfrm>
        <a:prstGeom prst="blockArc">
          <a:avLst>
            <a:gd name="adj1" fmla="val 21149065"/>
            <a:gd name="adj2" fmla="val 7512552"/>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6CFEDB-0BCF-4DDE-AD0A-6A5CB2CB0047}">
      <dsp:nvSpPr>
        <dsp:cNvPr id="0" name=""/>
        <dsp:cNvSpPr/>
      </dsp:nvSpPr>
      <dsp:spPr>
        <a:xfrm>
          <a:off x="2504929" y="131964"/>
          <a:ext cx="2435960" cy="2435960"/>
        </a:xfrm>
        <a:prstGeom prst="blockArc">
          <a:avLst>
            <a:gd name="adj1" fmla="val 13986282"/>
            <a:gd name="adj2" fmla="val 877239"/>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ECC666-022C-4001-B66C-0BC1E44B98A0}">
      <dsp:nvSpPr>
        <dsp:cNvPr id="0" name=""/>
        <dsp:cNvSpPr/>
      </dsp:nvSpPr>
      <dsp:spPr>
        <a:xfrm>
          <a:off x="1800198" y="1027159"/>
          <a:ext cx="2416934" cy="1122083"/>
        </a:xfrm>
        <a:prstGeom prst="ellipse">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l-PL" sz="1400" b="1" kern="1200" dirty="0" smtClean="0">
              <a:solidFill>
                <a:schemeClr val="tx1"/>
              </a:solidFill>
              <a:latin typeface="Garamond" pitchFamily="18" charset="0"/>
            </a:rPr>
            <a:t>4 </a:t>
          </a:r>
        </a:p>
        <a:p>
          <a:pPr lvl="0" algn="ctr" defTabSz="622300">
            <a:lnSpc>
              <a:spcPct val="90000"/>
            </a:lnSpc>
            <a:spcBef>
              <a:spcPct val="0"/>
            </a:spcBef>
            <a:spcAft>
              <a:spcPct val="35000"/>
            </a:spcAft>
          </a:pPr>
          <a:r>
            <a:rPr lang="pl-PL" sz="1400" b="1" kern="1200" dirty="0" smtClean="0">
              <a:solidFill>
                <a:schemeClr val="tx1"/>
              </a:solidFill>
              <a:latin typeface="Garamond" pitchFamily="18" charset="0"/>
            </a:rPr>
            <a:t>TEMPERAMENT</a:t>
          </a:r>
          <a:r>
            <a:rPr lang="lt-LT" sz="1400" b="1" kern="1200" dirty="0" smtClean="0">
              <a:solidFill>
                <a:schemeClr val="tx1"/>
              </a:solidFill>
              <a:latin typeface="Garamond" pitchFamily="18" charset="0"/>
            </a:rPr>
            <a:t>O</a:t>
          </a:r>
          <a:endParaRPr lang="pl-PL" sz="1400" b="1" kern="1200" dirty="0" smtClean="0">
            <a:solidFill>
              <a:schemeClr val="tx1"/>
            </a:solidFill>
            <a:latin typeface="Garamond" pitchFamily="18" charset="0"/>
          </a:endParaRPr>
        </a:p>
        <a:p>
          <a:pPr lvl="0" algn="ctr" defTabSz="622300">
            <a:lnSpc>
              <a:spcPct val="90000"/>
            </a:lnSpc>
            <a:spcBef>
              <a:spcPct val="0"/>
            </a:spcBef>
            <a:spcAft>
              <a:spcPct val="35000"/>
            </a:spcAft>
          </a:pPr>
          <a:r>
            <a:rPr lang="pl-PL" sz="1400" b="1" kern="1200" dirty="0" smtClean="0">
              <a:solidFill>
                <a:schemeClr val="tx1"/>
              </a:solidFill>
              <a:latin typeface="Garamond" pitchFamily="18" charset="0"/>
            </a:rPr>
            <a:t>T</a:t>
          </a:r>
          <a:r>
            <a:rPr lang="lt-LT" sz="1400" b="1" kern="1200" dirty="0" smtClean="0">
              <a:solidFill>
                <a:schemeClr val="tx1"/>
              </a:solidFill>
              <a:latin typeface="Garamond" pitchFamily="18" charset="0"/>
            </a:rPr>
            <a:t>IPAI</a:t>
          </a:r>
          <a:endParaRPr lang="pl-PL" sz="1400" b="1" kern="1200" dirty="0">
            <a:latin typeface="Garamond" pitchFamily="18" charset="0"/>
          </a:endParaRPr>
        </a:p>
      </dsp:txBody>
      <dsp:txXfrm>
        <a:off x="2154150" y="1191484"/>
        <a:ext cx="1709030" cy="793433"/>
      </dsp:txXfrm>
    </dsp:sp>
    <dsp:sp modelId="{791CBF15-0DAB-49D7-BE79-AE5AEFDD9421}">
      <dsp:nvSpPr>
        <dsp:cNvPr id="0" name=""/>
        <dsp:cNvSpPr/>
      </dsp:nvSpPr>
      <dsp:spPr>
        <a:xfrm>
          <a:off x="2051156" y="-165689"/>
          <a:ext cx="1915018" cy="1128374"/>
        </a:xfrm>
        <a:prstGeom prst="ellipse">
          <a:avLst/>
        </a:prstGeom>
        <a:solidFill>
          <a:schemeClr val="bg2">
            <a:lumMod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pl-PL" sz="1600" b="1" kern="1200" dirty="0">
            <a:solidFill>
              <a:schemeClr val="tx1"/>
            </a:solidFill>
            <a:latin typeface="Garamond" pitchFamily="18" charset="0"/>
          </a:endParaRPr>
        </a:p>
      </dsp:txBody>
      <dsp:txXfrm>
        <a:off x="2331604" y="-442"/>
        <a:ext cx="1354122" cy="797880"/>
      </dsp:txXfrm>
    </dsp:sp>
    <dsp:sp modelId="{AC0E970C-5695-435D-BB4F-BF771D591792}">
      <dsp:nvSpPr>
        <dsp:cNvPr id="0" name=""/>
        <dsp:cNvSpPr/>
      </dsp:nvSpPr>
      <dsp:spPr>
        <a:xfrm>
          <a:off x="4168530" y="996415"/>
          <a:ext cx="1411115" cy="1307662"/>
        </a:xfrm>
        <a:prstGeom prst="ellipse">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pl-PL" sz="1600" b="1" kern="1200" dirty="0">
            <a:solidFill>
              <a:schemeClr val="tx1"/>
            </a:solidFill>
            <a:latin typeface="Garamond" pitchFamily="18" charset="0"/>
          </a:endParaRPr>
        </a:p>
      </dsp:txBody>
      <dsp:txXfrm>
        <a:off x="4375183" y="1187918"/>
        <a:ext cx="997809" cy="924656"/>
      </dsp:txXfrm>
    </dsp:sp>
    <dsp:sp modelId="{E71D55D2-0965-42D7-B9F3-98CADA5F244F}">
      <dsp:nvSpPr>
        <dsp:cNvPr id="0" name=""/>
        <dsp:cNvSpPr/>
      </dsp:nvSpPr>
      <dsp:spPr>
        <a:xfrm>
          <a:off x="2044593" y="2221768"/>
          <a:ext cx="1928143" cy="11122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pl-PL" sz="1600" b="1" kern="1200" dirty="0">
            <a:solidFill>
              <a:schemeClr val="tx1"/>
            </a:solidFill>
            <a:latin typeface="Garamond" pitchFamily="18" charset="0"/>
          </a:endParaRPr>
        </a:p>
      </dsp:txBody>
      <dsp:txXfrm>
        <a:off x="2326963" y="2384656"/>
        <a:ext cx="1363403" cy="786496"/>
      </dsp:txXfrm>
    </dsp:sp>
    <dsp:sp modelId="{4E419A66-55D4-42C7-BBE8-FED1B2054337}">
      <dsp:nvSpPr>
        <dsp:cNvPr id="0" name=""/>
        <dsp:cNvSpPr/>
      </dsp:nvSpPr>
      <dsp:spPr>
        <a:xfrm>
          <a:off x="473837" y="855387"/>
          <a:ext cx="1492449" cy="1295071"/>
        </a:xfrm>
        <a:prstGeom prst="ellipse">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pl-PL" sz="1600" b="1" kern="1200" dirty="0">
            <a:latin typeface="Garamond" pitchFamily="18" charset="0"/>
          </a:endParaRPr>
        </a:p>
      </dsp:txBody>
      <dsp:txXfrm>
        <a:off x="692401" y="1045046"/>
        <a:ext cx="1055321" cy="91575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2" name="Prostokąt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Prostokąt zaokrąglony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tytu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563E011C-0659-427B-9C8F-5BB6FBEE2C7E}" type="datetimeFigureOut">
              <a:rPr lang="pl-PL" smtClean="0"/>
              <a:pPr/>
              <a:t>2015-04-12</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lIns="0" tIns="0" rIns="0" bIns="0">
            <a:noAutofit/>
          </a:bodyPr>
          <a:lstStyle>
            <a:lvl1pPr>
              <a:defRPr sz="1400">
                <a:solidFill>
                  <a:srgbClr val="FFFFFF"/>
                </a:solidFill>
              </a:defRPr>
            </a:lvl1pPr>
          </a:lstStyle>
          <a:p>
            <a:fld id="{FF3BA7D0-EF6D-4FD4-8E12-790159AF112E}" type="slidenum">
              <a:rPr lang="pl-PL" smtClean="0"/>
              <a:pPr/>
              <a:t>‹#›</a:t>
            </a:fld>
            <a:endParaRPr lang="pl-PL"/>
          </a:p>
        </p:txBody>
      </p:sp>
      <p:sp>
        <p:nvSpPr>
          <p:cNvPr id="7" name="Prostokąt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pl-PL" smtClean="0"/>
              <a:t>Kliknij, aby edytować styl</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563E011C-0659-427B-9C8F-5BB6FBEE2C7E}" type="datetimeFigureOut">
              <a:rPr lang="pl-PL" smtClean="0"/>
              <a:pPr/>
              <a:t>2015-04-12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F3BA7D0-EF6D-4FD4-8E12-790159AF112E}"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1"/>
            <a:ext cx="201168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914400" y="274640"/>
            <a:ext cx="55626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563E011C-0659-427B-9C8F-5BB6FBEE2C7E}" type="datetimeFigureOut">
              <a:rPr lang="pl-PL" smtClean="0"/>
              <a:pPr/>
              <a:t>2015-04-12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F3BA7D0-EF6D-4FD4-8E12-790159AF112E}"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563E011C-0659-427B-9C8F-5BB6FBEE2C7E}" type="datetimeFigureOut">
              <a:rPr lang="pl-PL" smtClean="0"/>
              <a:pPr/>
              <a:t>2015-04-12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F3BA7D0-EF6D-4FD4-8E12-790159AF112E}" type="slidenum">
              <a:rPr lang="pl-PL" smtClean="0"/>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63E011C-0659-427B-9C8F-5BB6FBEE2C7E}" type="datetimeFigureOut">
              <a:rPr lang="pl-PL" smtClean="0"/>
              <a:pPr/>
              <a:t>2015-04-12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F3BA7D0-EF6D-4FD4-8E12-790159AF112E}" type="slidenum">
              <a:rPr lang="pl-PL" smtClean="0"/>
              <a:pPr/>
              <a:t>‹#›</a:t>
            </a:fld>
            <a:endParaRPr 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63E011C-0659-427B-9C8F-5BB6FBEE2C7E}" type="datetimeFigureOut">
              <a:rPr lang="pl-PL" smtClean="0"/>
              <a:pPr/>
              <a:t>2015-04-12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F3BA7D0-EF6D-4FD4-8E12-790159AF112E}" type="slidenum">
              <a:rPr lang="pl-PL" smtClean="0"/>
              <a:pPr/>
              <a:t>‹#›</a:t>
            </a:fld>
            <a:endParaRPr lang="pl-P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563E011C-0659-427B-9C8F-5BB6FBEE2C7E}" type="datetimeFigureOut">
              <a:rPr lang="pl-PL" smtClean="0"/>
              <a:pPr/>
              <a:t>2015-04-12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F3BA7D0-EF6D-4FD4-8E12-790159AF112E}" type="slidenum">
              <a:rPr lang="pl-PL" smtClean="0"/>
              <a:pPr/>
              <a:t>‹#›</a:t>
            </a:fld>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563E011C-0659-427B-9C8F-5BB6FBEE2C7E}" type="datetimeFigureOut">
              <a:rPr lang="pl-PL" smtClean="0"/>
              <a:pPr/>
              <a:t>2015-04-12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F3BA7D0-EF6D-4FD4-8E12-790159AF112E}" type="slidenum">
              <a:rPr lang="pl-PL" smtClean="0"/>
              <a:pPr/>
              <a:t>‹#›</a:t>
            </a:fld>
            <a:endParaRPr 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563E011C-0659-427B-9C8F-5BB6FBEE2C7E}" type="datetimeFigureOut">
              <a:rPr lang="pl-PL" smtClean="0"/>
              <a:pPr/>
              <a:t>2015-04-12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F3BA7D0-EF6D-4FD4-8E12-790159AF112E}" type="slidenum">
              <a:rPr lang="pl-PL" smtClean="0"/>
              <a:pPr/>
              <a:t>‹#›</a:t>
            </a:fld>
            <a:endParaRPr 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63E011C-0659-427B-9C8F-5BB6FBEE2C7E}" type="datetimeFigureOut">
              <a:rPr lang="pl-PL" smtClean="0"/>
              <a:pPr/>
              <a:t>2015-04-12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F3BA7D0-EF6D-4FD4-8E12-790159AF112E}" type="slidenum">
              <a:rPr lang="pl-PL" smtClean="0"/>
              <a:pPr/>
              <a:t>‹#›</a:t>
            </a:fld>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63E011C-0659-427B-9C8F-5BB6FBEE2C7E}" type="datetimeFigureOut">
              <a:rPr lang="pl-PL" smtClean="0"/>
              <a:pPr/>
              <a:t>2015-04-12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F3BA7D0-EF6D-4FD4-8E12-790159AF112E}"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563E011C-0659-427B-9C8F-5BB6FBEE2C7E}" type="datetimeFigureOut">
              <a:rPr lang="pl-PL" smtClean="0"/>
              <a:pPr/>
              <a:t>2015-04-12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F3BA7D0-EF6D-4FD4-8E12-790159AF112E}" type="slidenum">
              <a:rPr lang="pl-PL" smtClean="0"/>
              <a:pPr/>
              <a:t>‹#›</a:t>
            </a:fld>
            <a:endParaRPr lang="pl-PL"/>
          </a:p>
        </p:txBody>
      </p:sp>
      <p:sp>
        <p:nvSpPr>
          <p:cNvPr id="8" name="Symbol zastępczy zawartości 7"/>
          <p:cNvSpPr>
            <a:spLocks noGrp="1"/>
          </p:cNvSpPr>
          <p:nvPr>
            <p:ph sz="quarter" idx="1"/>
          </p:nvPr>
        </p:nvSpPr>
        <p:spPr>
          <a:xfrm>
            <a:off x="914400" y="1447800"/>
            <a:ext cx="777240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63E011C-0659-427B-9C8F-5BB6FBEE2C7E}" type="datetimeFigureOut">
              <a:rPr lang="pl-PL" smtClean="0"/>
              <a:pPr/>
              <a:t>2015-04-12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F3BA7D0-EF6D-4FD4-8E12-790159AF112E}" type="slidenum">
              <a:rPr lang="pl-PL" smtClean="0"/>
              <a:pPr/>
              <a:t>‹#›</a:t>
            </a:fld>
            <a:endParaRPr lang="pl-P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63E011C-0659-427B-9C8F-5BB6FBEE2C7E}" type="datetimeFigureOut">
              <a:rPr lang="pl-PL" smtClean="0"/>
              <a:pPr/>
              <a:t>2015-04-12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F3BA7D0-EF6D-4FD4-8E12-790159AF112E}" type="slidenum">
              <a:rPr lang="pl-PL" smtClean="0"/>
              <a:pPr/>
              <a:t>‹#›</a:t>
            </a:fld>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63E011C-0659-427B-9C8F-5BB6FBEE2C7E}" type="datetimeFigureOut">
              <a:rPr lang="pl-PL" smtClean="0"/>
              <a:pPr/>
              <a:t>2015-04-12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F3BA7D0-EF6D-4FD4-8E12-790159AF112E}"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11" name="Prostokąt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Prostokąt zaokrąglony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722313" y="952500"/>
            <a:ext cx="7772400" cy="1362075"/>
          </a:xfrm>
        </p:spPr>
        <p:txBody>
          <a:bodyPr anchor="b" anchorCtr="0"/>
          <a:lstStyle>
            <a:lvl1pPr algn="l">
              <a:buNone/>
              <a:defRPr sz="4000" b="0" cap="none"/>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563E011C-0659-427B-9C8F-5BB6FBEE2C7E}" type="datetimeFigureOut">
              <a:rPr lang="pl-PL" smtClean="0"/>
              <a:pPr/>
              <a:t>2015-04-12</a:t>
            </a:fld>
            <a:endParaRPr lang="pl-PL"/>
          </a:p>
        </p:txBody>
      </p:sp>
      <p:sp>
        <p:nvSpPr>
          <p:cNvPr id="5" name="Symbol zastępczy stopki 4"/>
          <p:cNvSpPr>
            <a:spLocks noGrp="1"/>
          </p:cNvSpPr>
          <p:nvPr>
            <p:ph type="ftr" sz="quarter" idx="11"/>
          </p:nvPr>
        </p:nvSpPr>
        <p:spPr>
          <a:xfrm>
            <a:off x="800100" y="6172200"/>
            <a:ext cx="4000500" cy="457200"/>
          </a:xfrm>
        </p:spPr>
        <p:txBody>
          <a:bodyPr/>
          <a:lstStyle/>
          <a:p>
            <a:endParaRPr lang="pl-PL"/>
          </a:p>
        </p:txBody>
      </p:sp>
      <p:sp>
        <p:nvSpPr>
          <p:cNvPr id="7" name="Prostokąt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146304" y="6208776"/>
            <a:ext cx="457200" cy="457200"/>
          </a:xfrm>
        </p:spPr>
        <p:txBody>
          <a:bodyPr/>
          <a:lstStyle/>
          <a:p>
            <a:fld id="{FF3BA7D0-EF6D-4FD4-8E12-790159AF112E}"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563E011C-0659-427B-9C8F-5BB6FBEE2C7E}" type="datetimeFigureOut">
              <a:rPr lang="pl-PL" smtClean="0"/>
              <a:pPr/>
              <a:t>2015-04-12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F3BA7D0-EF6D-4FD4-8E12-790159AF112E}" type="slidenum">
              <a:rPr lang="pl-PL" smtClean="0"/>
              <a:pPr/>
              <a:t>‹#›</a:t>
            </a:fld>
            <a:endParaRPr lang="pl-PL"/>
          </a:p>
        </p:txBody>
      </p:sp>
      <p:sp>
        <p:nvSpPr>
          <p:cNvPr id="9" name="Symbol zastępczy zawartości 8"/>
          <p:cNvSpPr>
            <a:spLocks noGrp="1"/>
          </p:cNvSpPr>
          <p:nvPr>
            <p:ph sz="quarter" idx="1"/>
          </p:nvPr>
        </p:nvSpPr>
        <p:spPr>
          <a:xfrm>
            <a:off x="91440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93395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914400" y="273050"/>
            <a:ext cx="7772400" cy="1143000"/>
          </a:xfrm>
        </p:spPr>
        <p:txBody>
          <a:bodyPr anchor="b" anchorCtr="0"/>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563E011C-0659-427B-9C8F-5BB6FBEE2C7E}" type="datetimeFigureOut">
              <a:rPr lang="pl-PL" smtClean="0"/>
              <a:pPr/>
              <a:t>2015-04-12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F3BA7D0-EF6D-4FD4-8E12-790159AF112E}" type="slidenum">
              <a:rPr lang="pl-PL" smtClean="0"/>
              <a:pPr/>
              <a:t>‹#›</a:t>
            </a:fld>
            <a:endParaRPr lang="pl-PL"/>
          </a:p>
        </p:txBody>
      </p:sp>
      <p:sp>
        <p:nvSpPr>
          <p:cNvPr id="11" name="Symbol zastępczy zawartości 10"/>
          <p:cNvSpPr>
            <a:spLocks noGrp="1"/>
          </p:cNvSpPr>
          <p:nvPr>
            <p:ph sz="half" idx="2"/>
          </p:nvPr>
        </p:nvSpPr>
        <p:spPr>
          <a:xfrm>
            <a:off x="9144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4"/>
          </p:nvPr>
        </p:nvSpPr>
        <p:spPr>
          <a:xfrm>
            <a:off x="49530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563E011C-0659-427B-9C8F-5BB6FBEE2C7E}" type="datetimeFigureOut">
              <a:rPr lang="pl-PL" smtClean="0"/>
              <a:pPr/>
              <a:t>2015-04-12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F3BA7D0-EF6D-4FD4-8E12-790159AF112E}"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63E011C-0659-427B-9C8F-5BB6FBEE2C7E}" type="datetimeFigureOut">
              <a:rPr lang="pl-PL" smtClean="0"/>
              <a:pPr/>
              <a:t>2015-04-12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F3BA7D0-EF6D-4FD4-8E12-790159AF112E}"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Prostokąt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Prostokąt zaokrąglony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914400" y="273050"/>
            <a:ext cx="7772400" cy="1143000"/>
          </a:xfrm>
        </p:spPr>
        <p:txBody>
          <a:bodyPr anchor="b" anchorCtr="0"/>
          <a:lstStyle>
            <a:lvl1pPr algn="l">
              <a:buNone/>
              <a:defRPr sz="4000" b="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563E011C-0659-427B-9C8F-5BB6FBEE2C7E}" type="datetimeFigureOut">
              <a:rPr lang="pl-PL" smtClean="0"/>
              <a:pPr/>
              <a:t>2015-04-12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F3BA7D0-EF6D-4FD4-8E12-790159AF112E}" type="slidenum">
              <a:rPr lang="pl-PL" smtClean="0"/>
              <a:pPr/>
              <a:t>‹#›</a:t>
            </a:fld>
            <a:endParaRPr lang="pl-PL"/>
          </a:p>
        </p:txBody>
      </p:sp>
      <p:sp>
        <p:nvSpPr>
          <p:cNvPr id="11" name="Symbol zastępczy zawartości 10"/>
          <p:cNvSpPr>
            <a:spLocks noGrp="1"/>
          </p:cNvSpPr>
          <p:nvPr>
            <p:ph sz="quarter" idx="1"/>
          </p:nvPr>
        </p:nvSpPr>
        <p:spPr>
          <a:xfrm>
            <a:off x="2971800" y="1600200"/>
            <a:ext cx="5715000" cy="44958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563E011C-0659-427B-9C8F-5BB6FBEE2C7E}" type="datetimeFigureOut">
              <a:rPr lang="pl-PL" smtClean="0"/>
              <a:pPr/>
              <a:t>2015-04-12</a:t>
            </a:fld>
            <a:endParaRPr lang="pl-PL"/>
          </a:p>
        </p:txBody>
      </p:sp>
      <p:sp>
        <p:nvSpPr>
          <p:cNvPr id="6" name="Symbol zastępczy stopki 5"/>
          <p:cNvSpPr>
            <a:spLocks noGrp="1"/>
          </p:cNvSpPr>
          <p:nvPr>
            <p:ph type="ftr" sz="quarter" idx="11"/>
          </p:nvPr>
        </p:nvSpPr>
        <p:spPr>
          <a:xfrm>
            <a:off x="914400" y="6172200"/>
            <a:ext cx="3886200" cy="457200"/>
          </a:xfrm>
        </p:spPr>
        <p:txBody>
          <a:bodyPr/>
          <a:lstStyle/>
          <a:p>
            <a:endParaRPr lang="pl-PL"/>
          </a:p>
        </p:txBody>
      </p:sp>
      <p:sp>
        <p:nvSpPr>
          <p:cNvPr id="7" name="Symbol zastępczy numeru slajdu 6"/>
          <p:cNvSpPr>
            <a:spLocks noGrp="1"/>
          </p:cNvSpPr>
          <p:nvPr>
            <p:ph type="sldNum" sz="quarter" idx="12"/>
          </p:nvPr>
        </p:nvSpPr>
        <p:spPr>
          <a:xfrm>
            <a:off x="146304" y="6208776"/>
            <a:ext cx="457200" cy="457200"/>
          </a:xfrm>
        </p:spPr>
        <p:txBody>
          <a:bodyPr/>
          <a:lstStyle/>
          <a:p>
            <a:fld id="{FF3BA7D0-EF6D-4FD4-8E12-790159AF112E}" type="slidenum">
              <a:rPr lang="pl-PL" smtClean="0"/>
              <a:pPr/>
              <a:t>‹#›</a:t>
            </a:fld>
            <a:endParaRPr lang="pl-PL"/>
          </a:p>
        </p:txBody>
      </p:sp>
      <p:sp>
        <p:nvSpPr>
          <p:cNvPr id="11" name="Prostokąt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ymbol zastępczy obraz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pl-PL" smtClean="0"/>
              <a:t>Kliknij ikonę, aby dodać obraz</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7000">
              <a:srgbClr val="FFC000"/>
            </a:gs>
            <a:gs pos="50000">
              <a:schemeClr val="bg1">
                <a:shade val="80000"/>
                <a:satMod val="155000"/>
              </a:schemeClr>
            </a:gs>
            <a:gs pos="100000">
              <a:schemeClr val="bg1">
                <a:tint val="95000"/>
                <a:satMod val="200000"/>
              </a:schemeClr>
            </a:gs>
          </a:gsLst>
          <a:lin ang="1800000" scaled="0"/>
          <a:tileRect/>
        </a:gradFill>
        <a:effectLst/>
      </p:bgPr>
    </p:bg>
    <p:spTree>
      <p:nvGrpSpPr>
        <p:cNvPr id="1" name=""/>
        <p:cNvGrpSpPr/>
        <p:nvPr/>
      </p:nvGrpSpPr>
      <p:grpSpPr>
        <a:xfrm>
          <a:off x="0" y="0"/>
          <a:ext cx="0" cy="0"/>
          <a:chOff x="0" y="0"/>
          <a:chExt cx="0" cy="0"/>
        </a:xfrm>
      </p:grpSpPr>
      <p:sp>
        <p:nvSpPr>
          <p:cNvPr id="9" name="Prostokąt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Prostokąt zaokrąglony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ymbol zastępczy tytuł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63E011C-0659-427B-9C8F-5BB6FBEE2C7E}" type="datetimeFigureOut">
              <a:rPr lang="pl-PL" smtClean="0"/>
              <a:pPr/>
              <a:t>2015-04-12</a:t>
            </a:fld>
            <a:endParaRPr lang="pl-PL"/>
          </a:p>
        </p:txBody>
      </p:sp>
      <p:sp>
        <p:nvSpPr>
          <p:cNvPr id="3" name="Symbol zastępczy stopki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pl-PL"/>
          </a:p>
        </p:txBody>
      </p:sp>
      <p:sp>
        <p:nvSpPr>
          <p:cNvPr id="23" name="Symbol zastępczy numeru slajd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F3BA7D0-EF6D-4FD4-8E12-790159AF112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E011C-0659-427B-9C8F-5BB6FBEE2C7E}" type="datetimeFigureOut">
              <a:rPr lang="pl-PL" smtClean="0"/>
              <a:pPr/>
              <a:t>2015-04-12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BA7D0-EF6D-4FD4-8E12-790159AF112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alleydog.com/glossary/definition.php?term=Temperament" TargetMode="External"/><Relationship Id="rId2" Type="http://schemas.openxmlformats.org/officeDocument/2006/relationships/hyperlink" Target="http://public.wsu.edu/~templab/temperament/"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diagramLayout" Target="../diagrams/layout1.xml"/><Relationship Id="rId7" Type="http://schemas.openxmlformats.org/officeDocument/2006/relationships/image" Target="../media/image13.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259632" y="3140968"/>
            <a:ext cx="6840760" cy="1600200"/>
          </a:xfrm>
        </p:spPr>
        <p:txBody>
          <a:bodyPr>
            <a:normAutofit/>
          </a:bodyPr>
          <a:lstStyle/>
          <a:p>
            <a:r>
              <a:rPr lang="pl-PL" dirty="0" smtClean="0">
                <a:solidFill>
                  <a:schemeClr val="tx1"/>
                </a:solidFill>
                <a:latin typeface="Garamond" pitchFamily="18" charset="0"/>
              </a:rPr>
              <a:t>„</a:t>
            </a:r>
            <a:r>
              <a:rPr lang="lt-LT" dirty="0" smtClean="0">
                <a:solidFill>
                  <a:schemeClr val="tx1"/>
                </a:solidFill>
                <a:latin typeface="Garamond" pitchFamily="18" charset="0"/>
              </a:rPr>
              <a:t>Savęs įvaizdis, kurį sukuria mūsų vaizduotė, daro didelę įtaką mūsų veiksmams ir pasirinkimams, įskaitant susijusius su įsidarbinimu</a:t>
            </a:r>
            <a:r>
              <a:rPr lang="pl-PL" dirty="0" smtClean="0">
                <a:solidFill>
                  <a:schemeClr val="tx1"/>
                </a:solidFill>
                <a:latin typeface="Garamond" pitchFamily="18" charset="0"/>
              </a:rPr>
              <a:t>”</a:t>
            </a:r>
            <a:endParaRPr lang="pl-PL" dirty="0">
              <a:solidFill>
                <a:schemeClr val="tx1"/>
              </a:solidFill>
              <a:latin typeface="Garamond" pitchFamily="18" charset="0"/>
            </a:endParaRPr>
          </a:p>
        </p:txBody>
      </p:sp>
      <p:sp>
        <p:nvSpPr>
          <p:cNvPr id="2" name="Tytuł 1"/>
          <p:cNvSpPr>
            <a:spLocks noGrp="1"/>
          </p:cNvSpPr>
          <p:nvPr>
            <p:ph type="ctrTitle"/>
          </p:nvPr>
        </p:nvSpPr>
        <p:spPr/>
        <p:txBody>
          <a:bodyPr/>
          <a:lstStyle/>
          <a:p>
            <a:r>
              <a:rPr lang="lt-LT" b="1" dirty="0" smtClean="0">
                <a:solidFill>
                  <a:schemeClr val="tx1"/>
                </a:solidFill>
                <a:latin typeface="Garamond" pitchFamily="18" charset="0"/>
              </a:rPr>
              <a:t>Asmenybė – ateities darbo pranašas</a:t>
            </a:r>
            <a:endParaRPr lang="pl-PL" b="1" dirty="0">
              <a:solidFill>
                <a:schemeClr val="tx1"/>
              </a:solidFill>
              <a:latin typeface="Garamond" pitchFamily="18" charset="0"/>
            </a:endParaRPr>
          </a:p>
        </p:txBody>
      </p:sp>
      <p:pic>
        <p:nvPicPr>
          <p:cNvPr id="17410" name="Picture 2" descr="http://cdn2-b.examiner.com/sites/default/files/styles/image_content_width/hash/0f/7d/0f7d0614bef0c2e2e4bfa8f30b547f64.jpg?itok=jl7Ljnqu"/>
          <p:cNvPicPr>
            <a:picLocks noChangeAspect="1" noChangeArrowheads="1"/>
          </p:cNvPicPr>
          <p:nvPr/>
        </p:nvPicPr>
        <p:blipFill>
          <a:blip r:embed="rId3" cstate="print"/>
          <a:srcRect/>
          <a:stretch>
            <a:fillRect/>
          </a:stretch>
        </p:blipFill>
        <p:spPr bwMode="auto">
          <a:xfrm>
            <a:off x="2915816" y="4365104"/>
            <a:ext cx="3456384" cy="2348880"/>
          </a:xfrm>
          <a:prstGeom prst="rect">
            <a:avLst/>
          </a:prstGeom>
          <a:noFill/>
        </p:spPr>
      </p:pic>
      <p:sp>
        <p:nvSpPr>
          <p:cNvPr id="5" name="Prostokąt 4"/>
          <p:cNvSpPr/>
          <p:nvPr/>
        </p:nvSpPr>
        <p:spPr>
          <a:xfrm>
            <a:off x="611560" y="6596390"/>
            <a:ext cx="8280920" cy="261610"/>
          </a:xfrm>
          <a:prstGeom prst="rect">
            <a:avLst/>
          </a:prstGeom>
        </p:spPr>
        <p:txBody>
          <a:bodyPr wrap="square">
            <a:spAutoFit/>
          </a:bodyPr>
          <a:lstStyle/>
          <a:p>
            <a:r>
              <a:rPr lang="pl-PL" sz="1100" dirty="0" smtClean="0">
                <a:latin typeface="Garamond" pitchFamily="18" charset="0"/>
              </a:rPr>
              <a:t>http://cdn2-b.examiner.com/</a:t>
            </a:r>
            <a:r>
              <a:rPr lang="pl-PL" sz="1100" dirty="0" err="1" smtClean="0">
                <a:latin typeface="Garamond" pitchFamily="18" charset="0"/>
              </a:rPr>
              <a:t>sites</a:t>
            </a:r>
            <a:r>
              <a:rPr lang="pl-PL" sz="1100" dirty="0" smtClean="0">
                <a:latin typeface="Garamond" pitchFamily="18" charset="0"/>
              </a:rPr>
              <a:t>/</a:t>
            </a:r>
            <a:r>
              <a:rPr lang="pl-PL" sz="1100" dirty="0" err="1" smtClean="0">
                <a:latin typeface="Garamond" pitchFamily="18" charset="0"/>
              </a:rPr>
              <a:t>default</a:t>
            </a:r>
            <a:r>
              <a:rPr lang="pl-PL" sz="1100" dirty="0" smtClean="0">
                <a:latin typeface="Garamond" pitchFamily="18" charset="0"/>
              </a:rPr>
              <a:t>/</a:t>
            </a:r>
            <a:r>
              <a:rPr lang="pl-PL" sz="1100" dirty="0" err="1" smtClean="0">
                <a:latin typeface="Garamond" pitchFamily="18" charset="0"/>
              </a:rPr>
              <a:t>files</a:t>
            </a:r>
            <a:r>
              <a:rPr lang="pl-PL" sz="1100" dirty="0" smtClean="0">
                <a:latin typeface="Garamond" pitchFamily="18" charset="0"/>
              </a:rPr>
              <a:t>/</a:t>
            </a:r>
            <a:r>
              <a:rPr lang="pl-PL" sz="1100" dirty="0" err="1" smtClean="0">
                <a:latin typeface="Garamond" pitchFamily="18" charset="0"/>
              </a:rPr>
              <a:t>styles</a:t>
            </a:r>
            <a:r>
              <a:rPr lang="pl-PL" sz="1100" dirty="0" smtClean="0">
                <a:latin typeface="Garamond" pitchFamily="18" charset="0"/>
              </a:rPr>
              <a:t>/</a:t>
            </a:r>
            <a:r>
              <a:rPr lang="pl-PL" sz="1100" dirty="0" err="1" smtClean="0">
                <a:latin typeface="Garamond" pitchFamily="18" charset="0"/>
              </a:rPr>
              <a:t>image_content_width</a:t>
            </a:r>
            <a:r>
              <a:rPr lang="pl-PL" sz="1100" dirty="0" smtClean="0">
                <a:latin typeface="Garamond" pitchFamily="18" charset="0"/>
              </a:rPr>
              <a:t>/</a:t>
            </a:r>
            <a:r>
              <a:rPr lang="pl-PL" sz="1100" dirty="0" err="1" smtClean="0">
                <a:latin typeface="Garamond" pitchFamily="18" charset="0"/>
              </a:rPr>
              <a:t>hash</a:t>
            </a:r>
            <a:r>
              <a:rPr lang="pl-PL" sz="1100" dirty="0" smtClean="0">
                <a:latin typeface="Garamond" pitchFamily="18" charset="0"/>
              </a:rPr>
              <a:t>/0f/7d/0f7d0614bef0c2e2e4bfa8f30b547f64.jpg?itok=jl7Ljnqu</a:t>
            </a:r>
            <a:endParaRPr lang="pl-PL" sz="1100" dirty="0">
              <a:latin typeface="Garamond" pitchFamily="18" charset="0"/>
            </a:endParaRPr>
          </a:p>
        </p:txBody>
      </p:sp>
      <p:pic>
        <p:nvPicPr>
          <p:cNvPr id="6" name="Picture 3"/>
          <p:cNvPicPr>
            <a:picLocks noChangeAspect="1" noChangeArrowheads="1"/>
          </p:cNvPicPr>
          <p:nvPr/>
        </p:nvPicPr>
        <p:blipFill>
          <a:blip r:embed="rId4" cstate="print"/>
          <a:srcRect/>
          <a:stretch>
            <a:fillRect/>
          </a:stretch>
        </p:blipFill>
        <p:spPr bwMode="auto">
          <a:xfrm>
            <a:off x="1763688" y="404664"/>
            <a:ext cx="3384376" cy="1008113"/>
          </a:xfrm>
          <a:prstGeom prst="rect">
            <a:avLst/>
          </a:prstGeom>
          <a:noFill/>
          <a:ln w="9525">
            <a:noFill/>
            <a:miter lim="800000"/>
            <a:headEnd/>
            <a:tailEnd/>
          </a:ln>
        </p:spPr>
      </p:pic>
      <p:sp>
        <p:nvSpPr>
          <p:cNvPr id="7" name="Prostokąt 6"/>
          <p:cNvSpPr/>
          <p:nvPr/>
        </p:nvSpPr>
        <p:spPr>
          <a:xfrm>
            <a:off x="5220072" y="908720"/>
            <a:ext cx="3328027" cy="369332"/>
          </a:xfrm>
          <a:prstGeom prst="rect">
            <a:avLst/>
          </a:prstGeom>
        </p:spPr>
        <p:txBody>
          <a:bodyPr wrap="none">
            <a:spAutoFit/>
          </a:bodyPr>
          <a:lstStyle/>
          <a:p>
            <a:pPr marL="514350" indent="-514350"/>
            <a:r>
              <a:rPr lang="pl-PL" b="1" dirty="0" smtClean="0">
                <a:latin typeface="Garamond" pitchFamily="18" charset="0"/>
              </a:rPr>
              <a:t>PZS Oborniki Śląskie 2014-2016 </a:t>
            </a:r>
            <a:endParaRPr lang="pl-PL" b="1" dirty="0">
              <a:latin typeface="Garamon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395536" y="188640"/>
            <a:ext cx="8291264" cy="6408712"/>
          </a:xfrm>
        </p:spPr>
        <p:txBody>
          <a:bodyPr>
            <a:normAutofit/>
          </a:bodyPr>
          <a:lstStyle/>
          <a:p>
            <a:pPr algn="ctr">
              <a:buNone/>
            </a:pPr>
            <a:r>
              <a:rPr lang="lt-LT" sz="2400" b="1" dirty="0">
                <a:solidFill>
                  <a:srgbClr val="C00000"/>
                </a:solidFill>
                <a:latin typeface="Garamond" pitchFamily="18" charset="0"/>
              </a:rPr>
              <a:t>Sangvininkai </a:t>
            </a:r>
            <a:r>
              <a:rPr lang="lt-LT" sz="2400" b="1" dirty="0" smtClean="0">
                <a:latin typeface="Garamond" pitchFamily="18" charset="0"/>
              </a:rPr>
              <a:t>yra </a:t>
            </a:r>
            <a:r>
              <a:rPr lang="lt-LT" sz="2400" b="1" dirty="0">
                <a:latin typeface="Garamond" pitchFamily="18" charset="0"/>
              </a:rPr>
              <a:t>ekstravertiški, </a:t>
            </a:r>
            <a:r>
              <a:rPr lang="lt-LT" sz="2400" b="1" dirty="0" smtClean="0">
                <a:latin typeface="Garamond" pitchFamily="18" charset="0"/>
              </a:rPr>
              <a:t>linksmi, linkę veikti, impulsyvūs</a:t>
            </a:r>
            <a:r>
              <a:rPr lang="lt-LT" sz="2400" b="1" dirty="0">
                <a:latin typeface="Garamond" pitchFamily="18" charset="0"/>
              </a:rPr>
              <a:t>, </a:t>
            </a:r>
            <a:r>
              <a:rPr lang="lt-LT" sz="2400" b="1" dirty="0" smtClean="0">
                <a:latin typeface="Garamond" pitchFamily="18" charset="0"/>
              </a:rPr>
              <a:t>bendraujantys, įtikinantys</a:t>
            </a:r>
            <a:r>
              <a:rPr lang="lt-LT" sz="2400" b="1" dirty="0">
                <a:latin typeface="Garamond" pitchFamily="18" charset="0"/>
              </a:rPr>
              <a:t>, lengvai </a:t>
            </a:r>
            <a:r>
              <a:rPr lang="lt-LT" sz="2400" b="1" dirty="0" smtClean="0">
                <a:latin typeface="Garamond" pitchFamily="18" charset="0"/>
              </a:rPr>
              <a:t>sudominami </a:t>
            </a:r>
            <a:r>
              <a:rPr lang="lt-LT" sz="2400" b="1" dirty="0">
                <a:latin typeface="Garamond" pitchFamily="18" charset="0"/>
              </a:rPr>
              <a:t>ir </a:t>
            </a:r>
            <a:r>
              <a:rPr lang="lt-LT" sz="2400" b="1" dirty="0" smtClean="0">
                <a:latin typeface="Garamond" pitchFamily="18" charset="0"/>
              </a:rPr>
              <a:t>optimistiški asmenys, atsparūs </a:t>
            </a:r>
            <a:r>
              <a:rPr lang="lt-LT" sz="2400" b="1" dirty="0">
                <a:latin typeface="Garamond" pitchFamily="18" charset="0"/>
              </a:rPr>
              <a:t>stresui ir </a:t>
            </a:r>
            <a:r>
              <a:rPr lang="lt-LT" sz="2400" b="1" dirty="0" smtClean="0">
                <a:latin typeface="Garamond" pitchFamily="18" charset="0"/>
              </a:rPr>
              <a:t>sunkumams, </a:t>
            </a:r>
            <a:r>
              <a:rPr lang="lt-LT" sz="2400" b="1" dirty="0">
                <a:latin typeface="Garamond" pitchFamily="18" charset="0"/>
              </a:rPr>
              <a:t>lengvai </a:t>
            </a:r>
            <a:r>
              <a:rPr lang="lt-LT" sz="2400" b="1" dirty="0" smtClean="0">
                <a:latin typeface="Garamond" pitchFamily="18" charset="0"/>
              </a:rPr>
              <a:t>prisitaikantys </a:t>
            </a:r>
            <a:r>
              <a:rPr lang="lt-LT" sz="2400" b="1" dirty="0">
                <a:latin typeface="Garamond" pitchFamily="18" charset="0"/>
              </a:rPr>
              <a:t>prie naujų </a:t>
            </a:r>
            <a:r>
              <a:rPr lang="lt-LT" sz="2400" b="1" dirty="0" smtClean="0">
                <a:latin typeface="Garamond" pitchFamily="18" charset="0"/>
              </a:rPr>
              <a:t>sąlygų</a:t>
            </a:r>
            <a:r>
              <a:rPr lang="pl-PL" sz="2400" b="1" dirty="0" smtClean="0">
                <a:latin typeface="Garamond" pitchFamily="18" charset="0"/>
              </a:rPr>
              <a:t>.</a:t>
            </a:r>
            <a:r>
              <a:rPr lang="en-US" sz="2400" b="1" dirty="0" smtClean="0">
                <a:latin typeface="Garamond" pitchFamily="18" charset="0"/>
              </a:rPr>
              <a:t> </a:t>
            </a:r>
            <a:endParaRPr lang="pl-PL" sz="2400" b="1" dirty="0" smtClean="0">
              <a:latin typeface="Garamond" pitchFamily="18" charset="0"/>
            </a:endParaRPr>
          </a:p>
          <a:p>
            <a:pPr algn="ctr">
              <a:buNone/>
            </a:pPr>
            <a:r>
              <a:rPr lang="lt-LT" sz="2400" dirty="0" smtClean="0">
                <a:latin typeface="Garamond" pitchFamily="18" charset="0"/>
              </a:rPr>
              <a:t>Jie yra priimantys ir atviri naujoms pažintims, greitai susibendrauja</a:t>
            </a:r>
            <a:r>
              <a:rPr lang="en-US" sz="2400" dirty="0" smtClean="0">
                <a:latin typeface="Garamond" pitchFamily="18" charset="0"/>
              </a:rPr>
              <a:t>. </a:t>
            </a:r>
            <a:r>
              <a:rPr lang="lt-LT" sz="2400" dirty="0" smtClean="0">
                <a:latin typeface="Garamond" pitchFamily="18" charset="0"/>
              </a:rPr>
              <a:t>Jie su sužavintys ir priimantys kitus</a:t>
            </a:r>
            <a:r>
              <a:rPr lang="en-US" sz="2400" dirty="0" smtClean="0">
                <a:latin typeface="Garamond" pitchFamily="18" charset="0"/>
              </a:rPr>
              <a:t>.</a:t>
            </a:r>
            <a:r>
              <a:rPr lang="lt-LT" sz="2400" dirty="0" smtClean="0">
                <a:latin typeface="Garamond" pitchFamily="18" charset="0"/>
              </a:rPr>
              <a:t> Jie dažnai ir lengvai </a:t>
            </a:r>
            <a:r>
              <a:rPr lang="lt-LT" sz="2400" dirty="0" smtClean="0">
                <a:latin typeface="Garamond" pitchFamily="18" charset="0"/>
              </a:rPr>
              <a:t>šypsosi </a:t>
            </a:r>
            <a:r>
              <a:rPr lang="lt-LT" sz="2400" dirty="0" smtClean="0">
                <a:latin typeface="Garamond" pitchFamily="18" charset="0"/>
              </a:rPr>
              <a:t>ir </a:t>
            </a:r>
            <a:r>
              <a:rPr lang="lt-LT" sz="2400" dirty="0" smtClean="0">
                <a:latin typeface="Garamond" pitchFamily="18" charset="0"/>
              </a:rPr>
              <a:t>kalba</a:t>
            </a:r>
            <a:r>
              <a:rPr lang="en-US" sz="2400" dirty="0" smtClean="0">
                <a:latin typeface="Garamond" pitchFamily="18" charset="0"/>
              </a:rPr>
              <a:t>.</a:t>
            </a:r>
            <a:r>
              <a:rPr lang="lt-LT" sz="2400" dirty="0" smtClean="0">
                <a:latin typeface="Garamond" pitchFamily="18" charset="0"/>
              </a:rPr>
              <a:t> </a:t>
            </a:r>
            <a:r>
              <a:rPr lang="lt-LT" sz="2400" dirty="0" smtClean="0">
                <a:latin typeface="Garamond" pitchFamily="18" charset="0"/>
              </a:rPr>
              <a:t>Jie taip orientuojasi į žmones, kad dažnai pamiršta apie laiką. Sangvininkai greitai pradeda nuobodžiauti, nes jie orientuojasi į socialinę veiklą, vengia vienatvės. Jų dėmesys sutelktas ten, kur yra jiems įdomus žmogus arba įvykis. Jie konkuruojantys ir linkę būti neorganizuotais. Sangvininkai turi </a:t>
            </a:r>
            <a:r>
              <a:rPr lang="lt-LT" sz="2400" dirty="0" smtClean="0">
                <a:latin typeface="Garamond" pitchFamily="18" charset="0"/>
              </a:rPr>
              <a:t>problemų, </a:t>
            </a:r>
            <a:r>
              <a:rPr lang="lt-LT" sz="2400" dirty="0" smtClean="0">
                <a:latin typeface="Garamond" pitchFamily="18" charset="0"/>
              </a:rPr>
              <a:t>bandant kontoliuoti savo emocijas.Paprastai jie mėgsta įvairų sportą, nes tai veikla su kitais žmonėmis. Jie bijo būti atstumtais ar nepatikti kitiems. Taip pat jie bijo, kad kiti pamatytų jų nesėkmes. Sangvininkai labai efektyviai dirba komandoje su kitais žmonėmis.</a:t>
            </a:r>
            <a:endParaRPr lang="pl-PL" sz="2400" dirty="0" smtClean="0">
              <a:latin typeface="Garamond" pitchFamily="18" charset="0"/>
            </a:endParaRPr>
          </a:p>
          <a:p>
            <a:pPr algn="just">
              <a:buNone/>
            </a:pPr>
            <a:endParaRPr lang="pl-PL" sz="1800" dirty="0">
              <a:latin typeface="Garamond" pitchFamily="18" charset="0"/>
            </a:endParaRPr>
          </a:p>
        </p:txBody>
      </p:sp>
      <p:sp>
        <p:nvSpPr>
          <p:cNvPr id="4" name="Prostokąt 3"/>
          <p:cNvSpPr/>
          <p:nvPr/>
        </p:nvSpPr>
        <p:spPr>
          <a:xfrm>
            <a:off x="2339752" y="6488668"/>
            <a:ext cx="4671734" cy="369332"/>
          </a:xfrm>
          <a:prstGeom prst="rect">
            <a:avLst/>
          </a:prstGeom>
        </p:spPr>
        <p:txBody>
          <a:bodyPr wrap="square">
            <a:spAutoFit/>
          </a:bodyPr>
          <a:lstStyle/>
          <a:p>
            <a:r>
              <a:rPr lang="pl-PL" dirty="0" smtClean="0">
                <a:latin typeface="Garamond" pitchFamily="18" charset="0"/>
              </a:rPr>
              <a:t>http://fourtemperaments.com/Description.htm</a:t>
            </a:r>
            <a:endParaRPr lang="pl-PL" dirty="0">
              <a:latin typeface="Garamond"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395536" y="260648"/>
            <a:ext cx="8291264" cy="6120680"/>
          </a:xfrm>
        </p:spPr>
        <p:txBody>
          <a:bodyPr>
            <a:normAutofit fontScale="92500" lnSpcReduction="20000"/>
          </a:bodyPr>
          <a:lstStyle/>
          <a:p>
            <a:pPr algn="ctr">
              <a:buNone/>
            </a:pPr>
            <a:r>
              <a:rPr lang="lt-LT" sz="3200" b="1" dirty="0" smtClean="0">
                <a:solidFill>
                  <a:srgbClr val="C00000"/>
                </a:solidFill>
                <a:latin typeface="Garamond" pitchFamily="18" charset="0"/>
              </a:rPr>
              <a:t>Cholerikai yra ekstravertai,  karšto būdo, greito mąstymo, aktyvūs, praktiški, stipros valios ir greitai suerzinami žmonės. Cholerikai yra savim pasitikintys, jų mintys nepriklauso nuo kitų.</a:t>
            </a:r>
            <a:endParaRPr lang="pl-PL" sz="3200" b="1" dirty="0" smtClean="0">
              <a:latin typeface="Garamond" pitchFamily="18" charset="0"/>
            </a:endParaRPr>
          </a:p>
          <a:p>
            <a:pPr algn="ctr">
              <a:buNone/>
            </a:pPr>
            <a:r>
              <a:rPr lang="lt-LT" sz="2800" dirty="0" smtClean="0">
                <a:latin typeface="Garamond" pitchFamily="18" charset="0"/>
              </a:rPr>
              <a:t>Jie yra lemiami ir turintys nuomonę, lengvai daro savarankiškus sprendimus</a:t>
            </a:r>
            <a:r>
              <a:rPr lang="en-US" sz="2800" dirty="0" smtClean="0">
                <a:latin typeface="Garamond" pitchFamily="18" charset="0"/>
              </a:rPr>
              <a:t>.</a:t>
            </a:r>
            <a:r>
              <a:rPr lang="lt-LT" sz="2800" dirty="0" smtClean="0">
                <a:latin typeface="Garamond" pitchFamily="18" charset="0"/>
              </a:rPr>
              <a:t> Cholerikas turi viziją ir jam niekada </a:t>
            </a:r>
            <a:r>
              <a:rPr lang="lt-LT" sz="2800" dirty="0" smtClean="0">
                <a:latin typeface="Garamond" pitchFamily="18" charset="0"/>
              </a:rPr>
              <a:t>nepritrūks </a:t>
            </a:r>
            <a:r>
              <a:rPr lang="lt-LT" sz="2800" dirty="0" smtClean="0">
                <a:latin typeface="Garamond" pitchFamily="18" charset="0"/>
              </a:rPr>
              <a:t>idėjų, tikslų, planų, kurie paprastai yra praktiški. Jie nereikalauja daug miego, kaip kiti temperamento tipai, tad jų veikla atrodo be pabaigos. Jų veikla beveik visada turi tikslą, nes jie natūraliai orientuojasi į rezultatą. Dažniausiai jie nepasiduoda kitų žmonių spaudimui, nuomonei, nebent mato, kad nepasieks tikslo</a:t>
            </a:r>
            <a:r>
              <a:rPr lang="lt-LT" sz="2800" dirty="0">
                <a:latin typeface="Garamond" pitchFamily="18" charset="0"/>
              </a:rPr>
              <a:t>. Jie </a:t>
            </a:r>
            <a:r>
              <a:rPr lang="lt-LT" sz="2800" dirty="0" smtClean="0">
                <a:latin typeface="Garamond" pitchFamily="18" charset="0"/>
              </a:rPr>
              <a:t>kovoja </a:t>
            </a:r>
            <a:r>
              <a:rPr lang="lt-LT" sz="2800" dirty="0">
                <a:latin typeface="Garamond" pitchFamily="18" charset="0"/>
              </a:rPr>
              <a:t>prieš socialinę neteisybę, </a:t>
            </a:r>
            <a:r>
              <a:rPr lang="lt-LT" sz="2800" dirty="0" smtClean="0">
                <a:latin typeface="Garamond" pitchFamily="18" charset="0"/>
              </a:rPr>
              <a:t>nes </a:t>
            </a:r>
            <a:r>
              <a:rPr lang="lt-LT" sz="2800" dirty="0">
                <a:latin typeface="Garamond" pitchFamily="18" charset="0"/>
              </a:rPr>
              <a:t>jiems patinka </a:t>
            </a:r>
            <a:r>
              <a:rPr lang="lt-LT" sz="2800" dirty="0" smtClean="0">
                <a:latin typeface="Garamond" pitchFamily="18" charset="0"/>
              </a:rPr>
              <a:t>kovoti. </a:t>
            </a:r>
            <a:r>
              <a:rPr lang="lt-LT" sz="2800" dirty="0">
                <a:latin typeface="Garamond" pitchFamily="18" charset="0"/>
              </a:rPr>
              <a:t>Jie </a:t>
            </a:r>
            <a:r>
              <a:rPr lang="lt-LT" sz="2800" dirty="0" smtClean="0">
                <a:latin typeface="Garamond" pitchFamily="18" charset="0"/>
              </a:rPr>
              <a:t>tiesiogiai ir tvirtai atsako kitiems žmonėms. </a:t>
            </a:r>
            <a:r>
              <a:rPr lang="lt-LT" sz="2800" dirty="0">
                <a:latin typeface="Garamond" pitchFamily="18" charset="0"/>
              </a:rPr>
              <a:t>Jie lėtai </a:t>
            </a:r>
            <a:r>
              <a:rPr lang="lt-LT" sz="2800" dirty="0" smtClean="0">
                <a:latin typeface="Garamond" pitchFamily="18" charset="0"/>
              </a:rPr>
              <a:t>kuria </a:t>
            </a:r>
            <a:r>
              <a:rPr lang="lt-LT" sz="2800" dirty="0">
                <a:latin typeface="Garamond" pitchFamily="18" charset="0"/>
              </a:rPr>
              <a:t>santykius, nes rezultatai yra linkę būti svarbesni už žmones. Jie nėra lengvai </a:t>
            </a:r>
            <a:r>
              <a:rPr lang="lt-LT" sz="2800" dirty="0" smtClean="0">
                <a:latin typeface="Garamond" pitchFamily="18" charset="0"/>
              </a:rPr>
              <a:t>įsijaučiantys </a:t>
            </a:r>
            <a:r>
              <a:rPr lang="lt-LT" sz="2800" dirty="0">
                <a:latin typeface="Garamond" pitchFamily="18" charset="0"/>
              </a:rPr>
              <a:t>į kitų </a:t>
            </a:r>
            <a:r>
              <a:rPr lang="lt-LT" sz="2800" dirty="0" smtClean="0">
                <a:latin typeface="Garamond" pitchFamily="18" charset="0"/>
              </a:rPr>
              <a:t>jausmus</a:t>
            </a:r>
            <a:r>
              <a:rPr lang="lt-LT" sz="2800" dirty="0">
                <a:latin typeface="Garamond" pitchFamily="18" charset="0"/>
              </a:rPr>
              <a:t>. </a:t>
            </a:r>
            <a:r>
              <a:rPr lang="lt-LT" sz="2800" dirty="0" smtClean="0">
                <a:latin typeface="Garamond" pitchFamily="18" charset="0"/>
              </a:rPr>
              <a:t>Cholerikai siekia užimti autoriteto vietą, mąsto plačiai.</a:t>
            </a:r>
            <a:endParaRPr lang="pl-P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323528" y="260648"/>
            <a:ext cx="8363272" cy="6597352"/>
          </a:xfrm>
        </p:spPr>
        <p:txBody>
          <a:bodyPr>
            <a:normAutofit/>
          </a:bodyPr>
          <a:lstStyle/>
          <a:p>
            <a:pPr algn="ctr">
              <a:buNone/>
            </a:pPr>
            <a:r>
              <a:rPr lang="lt-LT" sz="2400" b="1" dirty="0" smtClean="0">
                <a:solidFill>
                  <a:srgbClr val="C00000"/>
                </a:solidFill>
                <a:latin typeface="Garamond" pitchFamily="18" charset="0"/>
              </a:rPr>
              <a:t>Melanholikai </a:t>
            </a:r>
            <a:r>
              <a:rPr lang="lt-LT" sz="2400" b="1" dirty="0" smtClean="0">
                <a:latin typeface="Garamond" pitchFamily="18" charset="0"/>
              </a:rPr>
              <a:t>intravertai, logiški, analitiškai, faktiški, asmeniški, </a:t>
            </a:r>
            <a:r>
              <a:rPr lang="lt-LT" sz="2400" b="1" dirty="0" smtClean="0">
                <a:latin typeface="Garamond" pitchFamily="18" charset="0"/>
              </a:rPr>
              <a:t>besilaikantys </a:t>
            </a:r>
            <a:r>
              <a:rPr lang="lt-LT" sz="2400" b="1" dirty="0" smtClean="0">
                <a:latin typeface="Garamond" pitchFamily="18" charset="0"/>
              </a:rPr>
              <a:t>taisyklių žmonės. Melanholikai atsako kitiems lėtomis, atsargiomis ir netiesioginėmis manieromis.</a:t>
            </a:r>
            <a:endParaRPr lang="pl-PL" sz="2400" b="1" dirty="0" smtClean="0">
              <a:latin typeface="Garamond" pitchFamily="18" charset="0"/>
            </a:endParaRPr>
          </a:p>
          <a:p>
            <a:pPr algn="ctr">
              <a:buNone/>
            </a:pPr>
            <a:r>
              <a:rPr lang="lt-LT" sz="2400" dirty="0" smtClean="0">
                <a:latin typeface="Garamond" pitchFamily="18" charset="0"/>
              </a:rPr>
              <a:t>Jie yra užsidarę, įtartini iki tol kol neįsitikina savo jausmais, sprendimu. Jie aukoja save, yra apdovanoti ir organizuoti perfekcionistai. </a:t>
            </a:r>
            <a:r>
              <a:rPr lang="lt-LT" sz="2400" dirty="0" err="1" smtClean="0">
                <a:latin typeface="Garamond" pitchFamily="18" charset="0"/>
              </a:rPr>
              <a:t>Melanholikams</a:t>
            </a:r>
            <a:r>
              <a:rPr lang="lt-LT" sz="2400" dirty="0" smtClean="0">
                <a:latin typeface="Garamond" pitchFamily="18" charset="0"/>
              </a:rPr>
              <a:t> </a:t>
            </a:r>
            <a:r>
              <a:rPr lang="lt-LT" sz="2400" dirty="0" smtClean="0">
                <a:latin typeface="Garamond" pitchFamily="18" charset="0"/>
              </a:rPr>
              <a:t>rūpi ką kiti pagalvos apie jų darbą. Jiems reikia grįžtamojo ryšio ir priežasčių, kodėl jie turėtų kažką daryti. Jiems reikia informacijos, laiko pagalvoti ir planuoti. Melanholikai baiminasi rizikuoti, priimti blogą sprendimą, bijo būti nuvertinti. Jie linkę turėti neigiamą požiūrį į kažką naujo, iki tol kos jie neapgalvoja visko. </a:t>
            </a:r>
            <a:r>
              <a:rPr lang="lt-LT" sz="2400" dirty="0" err="1" smtClean="0">
                <a:latin typeface="Garamond" pitchFamily="18" charset="0"/>
              </a:rPr>
              <a:t>Melanholikai</a:t>
            </a:r>
            <a:r>
              <a:rPr lang="lt-LT" sz="2400" dirty="0" smtClean="0">
                <a:latin typeface="Garamond" pitchFamily="18" charset="0"/>
              </a:rPr>
              <a:t> </a:t>
            </a:r>
            <a:r>
              <a:rPr lang="lt-LT" sz="2400" dirty="0" smtClean="0">
                <a:latin typeface="Garamond" pitchFamily="18" charset="0"/>
              </a:rPr>
              <a:t>skeptiškai </a:t>
            </a:r>
            <a:r>
              <a:rPr lang="lt-LT" sz="2400" dirty="0" smtClean="0">
                <a:latin typeface="Garamond" pitchFamily="18" charset="0"/>
              </a:rPr>
              <a:t>žiūri į viską, tačiau </a:t>
            </a:r>
            <a:r>
              <a:rPr lang="lt-LT" sz="2400" dirty="0" smtClean="0">
                <a:latin typeface="Garamond" pitchFamily="18" charset="0"/>
              </a:rPr>
              <a:t> </a:t>
            </a:r>
            <a:r>
              <a:rPr lang="lt-LT" sz="2400" dirty="0" smtClean="0">
                <a:latin typeface="Garamond" pitchFamily="18" charset="0"/>
              </a:rPr>
              <a:t>yra meniški žmonės. Jie nuobodžiauja, kai </a:t>
            </a:r>
            <a:r>
              <a:rPr lang="lt-LT" sz="2400" dirty="0" smtClean="0">
                <a:latin typeface="Garamond" pitchFamily="18" charset="0"/>
              </a:rPr>
              <a:t>išsiaiškina viską iki </a:t>
            </a:r>
            <a:r>
              <a:rPr lang="lt-LT" sz="2400" dirty="0" smtClean="0">
                <a:latin typeface="Garamond" pitchFamily="18" charset="0"/>
              </a:rPr>
              <a:t>galo. </a:t>
            </a:r>
            <a:endParaRPr lang="pl-PL" sz="2400" dirty="0" smtClean="0">
              <a:latin typeface="Garamond" pitchFamily="18" charset="0"/>
            </a:endParaRPr>
          </a:p>
          <a:p>
            <a:pPr algn="ctr">
              <a:buNone/>
            </a:pPr>
            <a:r>
              <a:rPr lang="pl-PL" sz="1900" dirty="0" smtClean="0">
                <a:latin typeface="Garamond" pitchFamily="18" charset="0"/>
              </a:rPr>
              <a:t>http://fourtemperaments.com/Description.htm</a:t>
            </a:r>
          </a:p>
          <a:p>
            <a:endParaRPr lang="pl-P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51520" y="260648"/>
            <a:ext cx="8435280" cy="6264696"/>
          </a:xfrm>
        </p:spPr>
        <p:txBody>
          <a:bodyPr>
            <a:normAutofit/>
          </a:bodyPr>
          <a:lstStyle/>
          <a:p>
            <a:pPr algn="ctr">
              <a:buNone/>
            </a:pPr>
            <a:r>
              <a:rPr lang="lt-LT" sz="2400" b="1" dirty="0" smtClean="0">
                <a:solidFill>
                  <a:srgbClr val="C00000"/>
                </a:solidFill>
                <a:latin typeface="Garamond" pitchFamily="18" charset="0"/>
              </a:rPr>
              <a:t>Flegmatikai </a:t>
            </a:r>
            <a:r>
              <a:rPr lang="lt-LT" sz="2400" b="1" dirty="0" smtClean="0">
                <a:latin typeface="Garamond" pitchFamily="18" charset="0"/>
              </a:rPr>
              <a:t>yra</a:t>
            </a:r>
            <a:r>
              <a:rPr lang="lt-LT" sz="2400" b="1" dirty="0" smtClean="0">
                <a:solidFill>
                  <a:srgbClr val="C00000"/>
                </a:solidFill>
                <a:latin typeface="Garamond" pitchFamily="18" charset="0"/>
              </a:rPr>
              <a:t> </a:t>
            </a:r>
            <a:r>
              <a:rPr lang="en-US" sz="2400" b="1" dirty="0" err="1" smtClean="0">
                <a:latin typeface="Garamond" pitchFamily="18" charset="0"/>
              </a:rPr>
              <a:t>intr</a:t>
            </a:r>
            <a:r>
              <a:rPr lang="lt-LT" sz="2400" b="1" dirty="0" smtClean="0">
                <a:latin typeface="Garamond" pitchFamily="18" charset="0"/>
              </a:rPr>
              <a:t>avertai</a:t>
            </a:r>
            <a:r>
              <a:rPr lang="en-US" sz="2400" b="1" dirty="0" smtClean="0">
                <a:latin typeface="Garamond" pitchFamily="18" charset="0"/>
              </a:rPr>
              <a:t>, </a:t>
            </a:r>
            <a:r>
              <a:rPr lang="lt-LT" sz="2400" b="1" dirty="0" smtClean="0">
                <a:latin typeface="Garamond" pitchFamily="18" charset="0"/>
              </a:rPr>
              <a:t>ramūs, nerodantys emocijų, lengvabūdiški, niekada nebūna liūdni. </a:t>
            </a:r>
            <a:r>
              <a:rPr lang="lt-LT" sz="2400" b="1" dirty="0">
                <a:latin typeface="Garamond" pitchFamily="18" charset="0"/>
              </a:rPr>
              <a:t>Jie atsakinėja kitiems</a:t>
            </a:r>
            <a:endParaRPr lang="pl-PL" sz="2400" b="1" dirty="0">
              <a:latin typeface="Garamond" pitchFamily="18" charset="0"/>
            </a:endParaRPr>
          </a:p>
          <a:p>
            <a:pPr algn="ctr">
              <a:buNone/>
            </a:pPr>
            <a:r>
              <a:rPr lang="lt-LT" sz="2400" b="1" dirty="0" smtClean="0">
                <a:latin typeface="Garamond" pitchFamily="18" charset="0"/>
              </a:rPr>
              <a:t>lėtai ir netiesiogiai.</a:t>
            </a:r>
          </a:p>
          <a:p>
            <a:pPr algn="ctr">
              <a:buNone/>
            </a:pPr>
            <a:r>
              <a:rPr lang="lt-LT" sz="2400" dirty="0" smtClean="0">
                <a:latin typeface="Garamond" pitchFamily="18" charset="0"/>
              </a:rPr>
              <a:t>Flegmatikai yra žmonės su kuriais sutarti lengviausia. Jie gyveną tylų, besikartojantį gyvenimą, laisvai išgyvena kitų temperamentų žmonių atstumimą. Flegmatikai vengia įsitraukti tarp žmonių ir apskirtai – į gyvenimą. Felgmatikai šiltai bendrauja tik su keliais artimais draugais. Jie ištikimi savo draugams. Jie linkę atsisakyti pokyčių be preižasties, vengia nesutarimų, sprendimų darymo. Jie rodo mažai emocijų. Jų išraiška retai parodo tikruosius jausmus, juos slepia. Jie praktiški, susitelkę, tradicinių pažiūrų. Flegmatikai atkaklūs ir nuoseklūs veikloje kuriai įsipareigoja. </a:t>
            </a:r>
            <a:endParaRPr lang="pl-P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eysenek-wheel.gif"/>
          <p:cNvPicPr>
            <a:picLocks noGrp="1" noChangeAspect="1"/>
          </p:cNvPicPr>
          <p:nvPr>
            <p:ph sz="quarter" idx="4294967295"/>
          </p:nvPr>
        </p:nvPicPr>
        <p:blipFill>
          <a:blip r:embed="rId2" cstate="print"/>
          <a:stretch>
            <a:fillRect/>
          </a:stretch>
        </p:blipFill>
        <p:spPr>
          <a:xfrm>
            <a:off x="0" y="0"/>
            <a:ext cx="8496300" cy="6480175"/>
          </a:xfrm>
        </p:spPr>
      </p:pic>
      <p:sp>
        <p:nvSpPr>
          <p:cNvPr id="5" name="Prostokąt 4"/>
          <p:cNvSpPr/>
          <p:nvPr/>
        </p:nvSpPr>
        <p:spPr>
          <a:xfrm>
            <a:off x="1763688" y="6488668"/>
            <a:ext cx="5886400" cy="369332"/>
          </a:xfrm>
          <a:prstGeom prst="rect">
            <a:avLst/>
          </a:prstGeom>
        </p:spPr>
        <p:txBody>
          <a:bodyPr wrap="square">
            <a:spAutoFit/>
          </a:bodyPr>
          <a:lstStyle/>
          <a:p>
            <a:pPr algn="ctr"/>
            <a:r>
              <a:rPr lang="pl-PL" dirty="0" smtClean="0"/>
              <a:t>http://www.alleydog.com/images/eysenek-wheel.gif</a:t>
            </a:r>
            <a:endParaRPr lang="pl-P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683568" y="188640"/>
            <a:ext cx="7772400" cy="5410200"/>
          </a:xfrm>
        </p:spPr>
        <p:txBody>
          <a:bodyPr>
            <a:normAutofit/>
          </a:bodyPr>
          <a:lstStyle/>
          <a:p>
            <a:pPr algn="ctr">
              <a:buNone/>
            </a:pPr>
            <a:r>
              <a:rPr lang="lt-LT" sz="2400" b="1" dirty="0" smtClean="0">
                <a:solidFill>
                  <a:srgbClr val="000000"/>
                </a:solidFill>
                <a:latin typeface="Garamond" pitchFamily="18" charset="0"/>
              </a:rPr>
              <a:t>Nėra geresnių ar blogesnių asmenybės tipų</a:t>
            </a:r>
            <a:r>
              <a:rPr lang="pl-PL" sz="2400" b="1" dirty="0" smtClean="0">
                <a:solidFill>
                  <a:srgbClr val="000000"/>
                </a:solidFill>
                <a:latin typeface="Garamond" pitchFamily="18" charset="0"/>
              </a:rPr>
              <a:t>.</a:t>
            </a:r>
          </a:p>
          <a:p>
            <a:pPr algn="ctr">
              <a:buNone/>
            </a:pPr>
            <a:endParaRPr lang="en-US" sz="1200" b="1" dirty="0" smtClean="0">
              <a:solidFill>
                <a:srgbClr val="000000"/>
              </a:solidFill>
              <a:latin typeface="Garamond" pitchFamily="18" charset="0"/>
            </a:endParaRPr>
          </a:p>
          <a:p>
            <a:pPr algn="ctr">
              <a:buNone/>
            </a:pPr>
            <a:r>
              <a:rPr lang="lt-LT" sz="2400" b="1" dirty="0" smtClean="0">
                <a:solidFill>
                  <a:srgbClr val="000000"/>
                </a:solidFill>
                <a:latin typeface="Garamond" pitchFamily="18" charset="0"/>
              </a:rPr>
              <a:t>Tiesiog žmonės yra skirtingi</a:t>
            </a:r>
            <a:r>
              <a:rPr lang="en-US" sz="2400" b="1" dirty="0" smtClean="0">
                <a:solidFill>
                  <a:srgbClr val="000000"/>
                </a:solidFill>
                <a:latin typeface="Garamond" pitchFamily="18" charset="0"/>
              </a:rPr>
              <a:t>.</a:t>
            </a:r>
          </a:p>
          <a:p>
            <a:pPr algn="ctr">
              <a:buNone/>
            </a:pPr>
            <a:r>
              <a:rPr lang="lt-LT" sz="2400" b="1" dirty="0" smtClean="0">
                <a:solidFill>
                  <a:srgbClr val="000000"/>
                </a:solidFill>
                <a:latin typeface="Garamond" pitchFamily="18" charset="0"/>
              </a:rPr>
              <a:t>Tau tiesiog reikia priimti teigiamas stipriąsias asmenybės savybes, kad padėtų darbe ir šeimyniniame gyvenime</a:t>
            </a:r>
            <a:r>
              <a:rPr lang="en-US" sz="2400" b="1" dirty="0" smtClean="0">
                <a:solidFill>
                  <a:srgbClr val="000000"/>
                </a:solidFill>
                <a:latin typeface="Garamond" pitchFamily="18" charset="0"/>
              </a:rPr>
              <a:t>.</a:t>
            </a:r>
            <a:endParaRPr lang="pl-PL" dirty="0"/>
          </a:p>
        </p:txBody>
      </p:sp>
      <p:pic>
        <p:nvPicPr>
          <p:cNvPr id="4" name="Symbol zastępczy zawartości 3" descr="My-Multi-Geek-Personality_30744_b7p0_l.jpg"/>
          <p:cNvPicPr>
            <a:picLocks noChangeAspect="1"/>
          </p:cNvPicPr>
          <p:nvPr/>
        </p:nvPicPr>
        <p:blipFill>
          <a:blip r:embed="rId2" cstate="print"/>
          <a:stretch>
            <a:fillRect/>
          </a:stretch>
        </p:blipFill>
        <p:spPr>
          <a:xfrm>
            <a:off x="467544" y="2924944"/>
            <a:ext cx="8352928" cy="371703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478262" y="260648"/>
            <a:ext cx="8229600" cy="1143000"/>
          </a:xfrm>
          <a:prstGeom prst="rect">
            <a:avLst/>
          </a:prstGeom>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t-LT" sz="3200" b="1" dirty="0" smtClean="0">
                <a:latin typeface="Garamond" pitchFamily="18" charset="0"/>
              </a:rPr>
              <a:t>1 užduotis 4 papildymui: atsakyti į klausimus:</a:t>
            </a:r>
            <a:endParaRPr lang="pl-PL" sz="3200" b="1" dirty="0">
              <a:latin typeface="Garamond" pitchFamily="18" charset="0"/>
            </a:endParaRPr>
          </a:p>
        </p:txBody>
      </p:sp>
      <p:sp>
        <p:nvSpPr>
          <p:cNvPr id="6" name="Symbol zastępczy zawartości 2"/>
          <p:cNvSpPr txBox="1">
            <a:spLocks/>
          </p:cNvSpPr>
          <p:nvPr/>
        </p:nvSpPr>
        <p:spPr>
          <a:xfrm>
            <a:off x="457200" y="1600200"/>
            <a:ext cx="82296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514350" indent="-514350">
              <a:buFont typeface="Arial" pitchFamily="34" charset="0"/>
              <a:buNone/>
            </a:pPr>
            <a:r>
              <a:rPr lang="pl-PL" sz="2400" dirty="0" smtClean="0">
                <a:latin typeface="Garamond" pitchFamily="18" charset="0"/>
              </a:rPr>
              <a:t>	</a:t>
            </a:r>
            <a:r>
              <a:rPr lang="pl-PL" sz="2400" b="1" dirty="0" smtClean="0">
                <a:latin typeface="Garamond" pitchFamily="18" charset="0"/>
              </a:rPr>
              <a:t>1.</a:t>
            </a:r>
            <a:r>
              <a:rPr lang="pl-PL" sz="2400" dirty="0" smtClean="0">
                <a:latin typeface="Garamond" pitchFamily="18" charset="0"/>
              </a:rPr>
              <a:t>	</a:t>
            </a:r>
            <a:r>
              <a:rPr lang="lt-LT" sz="2400" b="1" dirty="0" smtClean="0">
                <a:latin typeface="Garamond" pitchFamily="18" charset="0"/>
              </a:rPr>
              <a:t>Tavo nuomone, koks tavo asmenybės tipas</a:t>
            </a:r>
            <a:r>
              <a:rPr lang="en-US" sz="2400" b="1" dirty="0" smtClean="0">
                <a:latin typeface="Garamond" pitchFamily="18" charset="0"/>
              </a:rPr>
              <a:t>?</a:t>
            </a:r>
            <a:endParaRPr lang="pl-PL" sz="2400" b="1" dirty="0" smtClean="0">
              <a:latin typeface="Garamond" pitchFamily="18" charset="0"/>
            </a:endParaRPr>
          </a:p>
          <a:p>
            <a:pPr marL="514350" indent="-514350">
              <a:buFont typeface="Arial" pitchFamily="34" charset="0"/>
              <a:buNone/>
            </a:pPr>
            <a:r>
              <a:rPr lang="pl-PL" sz="2400" dirty="0" smtClean="0">
                <a:latin typeface="Garamond" pitchFamily="18" charset="0"/>
              </a:rPr>
              <a:t>	- a) intr</a:t>
            </a:r>
            <a:r>
              <a:rPr lang="lt-LT" sz="2400" dirty="0" smtClean="0">
                <a:latin typeface="Garamond" pitchFamily="18" charset="0"/>
              </a:rPr>
              <a:t>a</a:t>
            </a:r>
            <a:r>
              <a:rPr lang="pl-PL" sz="2400" dirty="0" smtClean="0">
                <a:latin typeface="Garamond" pitchFamily="18" charset="0"/>
              </a:rPr>
              <a:t>vert</a:t>
            </a:r>
            <a:r>
              <a:rPr lang="lt-LT" sz="2400" dirty="0" smtClean="0">
                <a:latin typeface="Garamond" pitchFamily="18" charset="0"/>
              </a:rPr>
              <a:t>as</a:t>
            </a:r>
            <a:r>
              <a:rPr lang="pl-PL" sz="2400" dirty="0" smtClean="0">
                <a:latin typeface="Garamond" pitchFamily="18" charset="0"/>
              </a:rPr>
              <a:t> 	b) e</a:t>
            </a:r>
            <a:r>
              <a:rPr lang="lt-LT" sz="2400" dirty="0" smtClean="0">
                <a:latin typeface="Garamond" pitchFamily="18" charset="0"/>
              </a:rPr>
              <a:t>ks</a:t>
            </a:r>
            <a:r>
              <a:rPr lang="pl-PL" sz="2400" dirty="0" smtClean="0">
                <a:latin typeface="Garamond" pitchFamily="18" charset="0"/>
              </a:rPr>
              <a:t>travert</a:t>
            </a:r>
            <a:r>
              <a:rPr lang="lt-LT" sz="2400" dirty="0" smtClean="0">
                <a:latin typeface="Garamond" pitchFamily="18" charset="0"/>
              </a:rPr>
              <a:t>as</a:t>
            </a:r>
            <a:r>
              <a:rPr lang="pl-PL" sz="2400" dirty="0" smtClean="0">
                <a:latin typeface="Garamond" pitchFamily="18" charset="0"/>
              </a:rPr>
              <a:t>	c) mi</a:t>
            </a:r>
            <a:r>
              <a:rPr lang="lt-LT" sz="2400" dirty="0" smtClean="0">
                <a:latin typeface="Garamond" pitchFamily="18" charset="0"/>
              </a:rPr>
              <a:t>šinys</a:t>
            </a:r>
            <a:endParaRPr lang="pl-PL" sz="2400" dirty="0" smtClean="0">
              <a:latin typeface="Garamond" pitchFamily="18" charset="0"/>
            </a:endParaRPr>
          </a:p>
          <a:p>
            <a:pPr marL="514350" indent="-514350">
              <a:buFont typeface="Arial" pitchFamily="34" charset="0"/>
              <a:buNone/>
            </a:pPr>
            <a:r>
              <a:rPr lang="pl-PL" sz="2400" dirty="0" smtClean="0">
                <a:latin typeface="Garamond" pitchFamily="18" charset="0"/>
              </a:rPr>
              <a:t>	- a) </a:t>
            </a:r>
            <a:r>
              <a:rPr lang="lt-LT" sz="2400" dirty="0" smtClean="0">
                <a:latin typeface="Garamond" pitchFamily="18" charset="0"/>
              </a:rPr>
              <a:t>sangvininkas</a:t>
            </a:r>
            <a:r>
              <a:rPr lang="pl-PL" sz="2400" dirty="0" smtClean="0">
                <a:latin typeface="Garamond" pitchFamily="18" charset="0"/>
              </a:rPr>
              <a:t>		b) choleri</a:t>
            </a:r>
            <a:r>
              <a:rPr lang="lt-LT" sz="2400" dirty="0" smtClean="0">
                <a:latin typeface="Garamond" pitchFamily="18" charset="0"/>
              </a:rPr>
              <a:t>kas</a:t>
            </a:r>
            <a:r>
              <a:rPr lang="pl-PL" sz="2400" dirty="0" smtClean="0">
                <a:latin typeface="Garamond" pitchFamily="18" charset="0"/>
              </a:rPr>
              <a:t>	c) melan</a:t>
            </a:r>
            <a:r>
              <a:rPr lang="lt-LT" sz="2400" dirty="0" smtClean="0">
                <a:latin typeface="Garamond" pitchFamily="18" charset="0"/>
              </a:rPr>
              <a:t>holikas</a:t>
            </a:r>
            <a:r>
              <a:rPr lang="pl-PL" sz="2400" dirty="0" smtClean="0">
                <a:latin typeface="Garamond" pitchFamily="18" charset="0"/>
              </a:rPr>
              <a:t>	     </a:t>
            </a:r>
          </a:p>
          <a:p>
            <a:pPr marL="514350" indent="-514350">
              <a:buFont typeface="Arial" pitchFamily="34" charset="0"/>
              <a:buNone/>
            </a:pPr>
            <a:r>
              <a:rPr lang="pl-PL" sz="2400" dirty="0" smtClean="0">
                <a:latin typeface="Garamond" pitchFamily="18" charset="0"/>
              </a:rPr>
              <a:t>	  d) </a:t>
            </a:r>
            <a:r>
              <a:rPr lang="lt-LT" sz="2400" dirty="0" smtClean="0">
                <a:latin typeface="Garamond" pitchFamily="18" charset="0"/>
              </a:rPr>
              <a:t>flegmanikas</a:t>
            </a:r>
            <a:r>
              <a:rPr lang="pl-PL" sz="2400" dirty="0" smtClean="0">
                <a:latin typeface="Garamond" pitchFamily="18" charset="0"/>
              </a:rPr>
              <a:t>		 e)</a:t>
            </a:r>
            <a:r>
              <a:rPr lang="lt-LT" sz="2400" dirty="0" smtClean="0">
                <a:latin typeface="Garamond" pitchFamily="18" charset="0"/>
              </a:rPr>
              <a:t> mišinys</a:t>
            </a:r>
            <a:r>
              <a:rPr lang="pl-PL" sz="2400" dirty="0" smtClean="0">
                <a:latin typeface="Garamond" pitchFamily="18" charset="0"/>
              </a:rPr>
              <a:t> …………….</a:t>
            </a:r>
          </a:p>
          <a:p>
            <a:pPr>
              <a:buFont typeface="Arial" pitchFamily="34" charset="0"/>
              <a:buNone/>
            </a:pPr>
            <a:endParaRPr lang="pl-PL" sz="2400" dirty="0" smtClean="0">
              <a:latin typeface="Garamond" pitchFamily="18" charset="0"/>
            </a:endParaRPr>
          </a:p>
          <a:p>
            <a:pPr algn="ctr">
              <a:buFont typeface="Arial" pitchFamily="34" charset="0"/>
              <a:buNone/>
            </a:pPr>
            <a:r>
              <a:rPr lang="pl-PL" sz="2400" b="1" dirty="0" smtClean="0">
                <a:latin typeface="Garamond" pitchFamily="18" charset="0"/>
              </a:rPr>
              <a:t>2. </a:t>
            </a:r>
            <a:r>
              <a:rPr lang="lt-LT" sz="2400" b="1" dirty="0" smtClean="0">
                <a:latin typeface="Garamond" pitchFamily="18" charset="0"/>
              </a:rPr>
              <a:t>Palygink rezultatą su asmenybės testo rezultatais.</a:t>
            </a:r>
            <a:endParaRPr lang="pl-PL" sz="2400" b="1" dirty="0" smtClean="0">
              <a:latin typeface="Garamond" pitchFamily="18" charset="0"/>
            </a:endParaRPr>
          </a:p>
          <a:p>
            <a:pPr algn="ctr">
              <a:buFont typeface="Arial" pitchFamily="34" charset="0"/>
              <a:buNone/>
            </a:pPr>
            <a:r>
              <a:rPr lang="pl-PL" sz="2400" dirty="0" smtClean="0">
                <a:latin typeface="Garamond" pitchFamily="18" charset="0"/>
              </a:rPr>
              <a:t>(</a:t>
            </a:r>
            <a:r>
              <a:rPr lang="lt-LT" sz="2400" dirty="0" smtClean="0">
                <a:latin typeface="Garamond" pitchFamily="18" charset="0"/>
              </a:rPr>
              <a:t>nuoroda gimtąja kalba</a:t>
            </a:r>
            <a:r>
              <a:rPr lang="pl-PL" sz="2400" dirty="0" smtClean="0">
                <a:latin typeface="Garamond" pitchFamily="18" charset="0"/>
              </a:rPr>
              <a:t>…)</a:t>
            </a:r>
          </a:p>
          <a:p>
            <a:pPr algn="ctr">
              <a:buFont typeface="Arial" pitchFamily="34" charset="0"/>
              <a:buNone/>
            </a:pPr>
            <a:r>
              <a:rPr lang="lt-LT" sz="2400" dirty="0" smtClean="0">
                <a:latin typeface="Garamond" pitchFamily="18" charset="0"/>
              </a:rPr>
              <a:t>TESTO REZULTATAS</a:t>
            </a:r>
            <a:r>
              <a:rPr lang="pl-PL" sz="2400" dirty="0" smtClean="0">
                <a:latin typeface="Garamond" pitchFamily="18" charset="0"/>
              </a:rPr>
              <a:t>: …………………………….</a:t>
            </a:r>
          </a:p>
          <a:p>
            <a:pPr algn="ctr">
              <a:buFont typeface="Arial" pitchFamily="34" charset="0"/>
              <a:buNone/>
            </a:pPr>
            <a:r>
              <a:rPr lang="pl-PL" sz="2400" b="1" dirty="0" smtClean="0">
                <a:latin typeface="Garamond" pitchFamily="18" charset="0"/>
              </a:rPr>
              <a:t> </a:t>
            </a:r>
            <a:r>
              <a:rPr lang="lt-LT" sz="2400" dirty="0" smtClean="0">
                <a:latin typeface="Garamond" pitchFamily="18" charset="0"/>
              </a:rPr>
              <a:t>Nepamiršk, kad kiekvienas testas duoda patarimų</a:t>
            </a:r>
            <a:r>
              <a:rPr lang="pl-PL" sz="2400" dirty="0" smtClean="0">
                <a:latin typeface="Garamond" pitchFamily="18" charset="0"/>
              </a:rPr>
              <a:t>! </a:t>
            </a:r>
          </a:p>
          <a:p>
            <a:pPr algn="ctr">
              <a:buFont typeface="Arial" pitchFamily="34" charset="0"/>
              <a:buNone/>
            </a:pPr>
            <a:r>
              <a:rPr lang="lt-LT" sz="2400" dirty="0" smtClean="0">
                <a:latin typeface="Garamond" pitchFamily="18" charset="0"/>
              </a:rPr>
              <a:t>Ką galvoji tu ir taavo artimiausia apinka yra svarbiausia</a:t>
            </a:r>
            <a:r>
              <a:rPr lang="pl-PL" sz="2400" dirty="0" smtClean="0">
                <a:latin typeface="Garamond" pitchFamily="18" charset="0"/>
              </a:rPr>
              <a:t>!</a:t>
            </a:r>
            <a:endParaRPr lang="pl-PL" sz="2400" dirty="0">
              <a:latin typeface="Garamond" pitchFamily="18" charset="0"/>
            </a:endParaRPr>
          </a:p>
        </p:txBody>
      </p:sp>
    </p:spTree>
    <p:extLst>
      <p:ext uri="{BB962C8B-B14F-4D97-AF65-F5344CB8AC3E}">
        <p14:creationId xmlns:p14="http://schemas.microsoft.com/office/powerpoint/2010/main" xmlns="" val="576496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134380" y="260648"/>
            <a:ext cx="9145016" cy="706090"/>
          </a:xfrm>
          <a:ln>
            <a:solidFill>
              <a:schemeClr val="tx1"/>
            </a:solidFill>
          </a:ln>
        </p:spPr>
        <p:txBody>
          <a:bodyPr>
            <a:normAutofit fontScale="90000"/>
          </a:bodyPr>
          <a:lstStyle/>
          <a:p>
            <a:pPr algn="ctr"/>
            <a:r>
              <a:rPr lang="lt-LT" sz="3600" b="1" dirty="0" smtClean="0">
                <a:solidFill>
                  <a:schemeClr val="tx1"/>
                </a:solidFill>
                <a:latin typeface="Garamond" pitchFamily="18" charset="0"/>
              </a:rPr>
              <a:t>2 užduotis 4 papildymui: „Veidrodžio“ projektas</a:t>
            </a:r>
            <a:endParaRPr lang="pl-PL" sz="3600" b="1" dirty="0">
              <a:solidFill>
                <a:schemeClr val="tx1"/>
              </a:solidFill>
              <a:latin typeface="Garamond" pitchFamily="18" charset="0"/>
            </a:endParaRPr>
          </a:p>
        </p:txBody>
      </p:sp>
      <p:pic>
        <p:nvPicPr>
          <p:cNvPr id="8" name="Picture 4" descr="http://activerain.trulia.com/image_store/uploads/4/7/8/0/4/ar134633616940874.jpg"/>
          <p:cNvPicPr>
            <a:picLocks noGrp="1" noChangeAspect="1" noChangeArrowheads="1"/>
          </p:cNvPicPr>
          <p:nvPr>
            <p:ph sz="half" idx="1"/>
          </p:nvPr>
        </p:nvPicPr>
        <p:blipFill>
          <a:blip r:embed="rId2" cstate="print"/>
          <a:srcRect/>
          <a:stretch>
            <a:fillRect/>
          </a:stretch>
        </p:blipFill>
        <p:spPr bwMode="auto">
          <a:xfrm>
            <a:off x="395536" y="1196752"/>
            <a:ext cx="3888432" cy="4680520"/>
          </a:xfrm>
          <a:prstGeom prst="rect">
            <a:avLst/>
          </a:prstGeom>
          <a:noFill/>
        </p:spPr>
      </p:pic>
      <p:sp>
        <p:nvSpPr>
          <p:cNvPr id="7" name="Symbol zastępczy zawartości 6"/>
          <p:cNvSpPr>
            <a:spLocks noGrp="1"/>
          </p:cNvSpPr>
          <p:nvPr>
            <p:ph sz="half" idx="2"/>
          </p:nvPr>
        </p:nvSpPr>
        <p:spPr>
          <a:xfrm>
            <a:off x="4355976" y="1052736"/>
            <a:ext cx="4327014" cy="5112568"/>
          </a:xfrm>
        </p:spPr>
        <p:txBody>
          <a:bodyPr>
            <a:normAutofit/>
          </a:bodyPr>
          <a:lstStyle/>
          <a:p>
            <a:pPr algn="ctr">
              <a:buNone/>
            </a:pPr>
            <a:r>
              <a:rPr lang="lt-LT" sz="2400" b="1" dirty="0" smtClean="0">
                <a:latin typeface="Garamond" pitchFamily="18" charset="0"/>
              </a:rPr>
              <a:t>Projektui reikalingas atsakingas požiūris</a:t>
            </a:r>
            <a:endParaRPr lang="pl-PL" sz="2400" b="1" dirty="0" smtClean="0">
              <a:latin typeface="Garamond" pitchFamily="18" charset="0"/>
            </a:endParaRPr>
          </a:p>
          <a:p>
            <a:pPr algn="ctr">
              <a:buNone/>
            </a:pPr>
            <a:r>
              <a:rPr lang="lt-LT" sz="2400" b="1" dirty="0" smtClean="0">
                <a:latin typeface="Garamond" pitchFamily="18" charset="0"/>
              </a:rPr>
              <a:t>Tu vaidinsi asmenybės „tyrėjo“ rolę</a:t>
            </a:r>
            <a:r>
              <a:rPr lang="en-US" sz="2400" b="1" dirty="0" smtClean="0">
                <a:latin typeface="Garamond" pitchFamily="18" charset="0"/>
              </a:rPr>
              <a:t>.</a:t>
            </a:r>
            <a:endParaRPr lang="pl-PL" sz="2400" b="1" dirty="0" smtClean="0">
              <a:latin typeface="Garamond" pitchFamily="18" charset="0"/>
            </a:endParaRPr>
          </a:p>
          <a:p>
            <a:pPr algn="ctr">
              <a:buNone/>
            </a:pPr>
            <a:endParaRPr lang="en-US" sz="1400" b="1" dirty="0" smtClean="0">
              <a:latin typeface="Garamond" pitchFamily="18" charset="0"/>
            </a:endParaRPr>
          </a:p>
          <a:p>
            <a:pPr>
              <a:buNone/>
            </a:pPr>
            <a:r>
              <a:rPr lang="lt-LT" sz="2400" b="1" dirty="0" smtClean="0">
                <a:latin typeface="Garamond" pitchFamily="18" charset="0"/>
              </a:rPr>
              <a:t>Tiklsas</a:t>
            </a:r>
            <a:r>
              <a:rPr lang="en-US" sz="2400" b="1" dirty="0" smtClean="0">
                <a:latin typeface="Garamond" pitchFamily="18" charset="0"/>
              </a:rPr>
              <a:t>:</a:t>
            </a:r>
            <a:endParaRPr lang="pl-PL" sz="2400" b="1" dirty="0" smtClean="0">
              <a:latin typeface="Garamond" pitchFamily="18" charset="0"/>
            </a:endParaRPr>
          </a:p>
          <a:p>
            <a:pPr algn="ctr">
              <a:buFont typeface="Wingdings" pitchFamily="2" charset="2"/>
              <a:buChar char="Ø"/>
            </a:pPr>
            <a:r>
              <a:rPr lang="en-US" sz="2400" dirty="0" smtClean="0"/>
              <a:t> </a:t>
            </a:r>
            <a:r>
              <a:rPr lang="lt-LT" sz="2400" b="1" dirty="0" smtClean="0">
                <a:latin typeface="Garamond" pitchFamily="18" charset="0"/>
              </a:rPr>
              <a:t>Informacija apie tave aplinkoje, kuri yra aplink tave </a:t>
            </a:r>
          </a:p>
          <a:p>
            <a:pPr algn="ctr">
              <a:buFont typeface="Wingdings" pitchFamily="2" charset="2"/>
              <a:buChar char="Ø"/>
            </a:pPr>
            <a:r>
              <a:rPr lang="lt-LT" sz="2400" b="1" dirty="0" smtClean="0">
                <a:latin typeface="Garamond" pitchFamily="18" charset="0"/>
              </a:rPr>
              <a:t>Nuotolinis savęs pažinimas</a:t>
            </a:r>
            <a:endParaRPr lang="pl-PL" sz="2400" b="1" dirty="0">
              <a:latin typeface="Garamond" pitchFamily="18" charset="0"/>
            </a:endParaRPr>
          </a:p>
        </p:txBody>
      </p:sp>
      <p:sp>
        <p:nvSpPr>
          <p:cNvPr id="9" name="Prostokąt 8"/>
          <p:cNvSpPr/>
          <p:nvPr/>
        </p:nvSpPr>
        <p:spPr>
          <a:xfrm>
            <a:off x="1547664" y="6093296"/>
            <a:ext cx="6318448" cy="261610"/>
          </a:xfrm>
          <a:prstGeom prst="rect">
            <a:avLst/>
          </a:prstGeom>
        </p:spPr>
        <p:txBody>
          <a:bodyPr wrap="square">
            <a:spAutoFit/>
          </a:bodyPr>
          <a:lstStyle/>
          <a:p>
            <a:r>
              <a:rPr lang="pl-PL" sz="1100" dirty="0" smtClean="0">
                <a:latin typeface="Garamond" pitchFamily="18" charset="0"/>
              </a:rPr>
              <a:t>http://activerain.trulia.com/image_store/uploads/4/7/8/0/4/ar134633616940874.jpg</a:t>
            </a:r>
            <a:endParaRPr lang="pl-PL" sz="1100" dirty="0">
              <a:latin typeface="Garamond"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251520" y="260648"/>
            <a:ext cx="8435280" cy="1196752"/>
          </a:xfrm>
          <a:ln>
            <a:solidFill>
              <a:schemeClr val="tx1"/>
            </a:solidFill>
          </a:ln>
        </p:spPr>
        <p:txBody>
          <a:bodyPr>
            <a:normAutofit fontScale="90000"/>
          </a:bodyPr>
          <a:lstStyle/>
          <a:p>
            <a:pPr algn="ctr"/>
            <a:r>
              <a:rPr lang="lt-LT" sz="3100" b="1" dirty="0" smtClean="0">
                <a:solidFill>
                  <a:schemeClr val="tx1"/>
                </a:solidFill>
                <a:latin typeface="Garamond" pitchFamily="18" charset="0"/>
              </a:rPr>
              <a:t>Kaip pradėti</a:t>
            </a:r>
            <a:r>
              <a:rPr lang="pl-PL" sz="3100" b="1" dirty="0" smtClean="0">
                <a:solidFill>
                  <a:schemeClr val="tx1"/>
                </a:solidFill>
                <a:latin typeface="Garamond" pitchFamily="18" charset="0"/>
              </a:rPr>
              <a:t>?</a:t>
            </a:r>
            <a:r>
              <a:rPr lang="pl-PL" sz="2000" b="1" dirty="0" smtClean="0">
                <a:solidFill>
                  <a:schemeClr val="tx1"/>
                </a:solidFill>
                <a:latin typeface="Garamond" pitchFamily="18" charset="0"/>
              </a:rPr>
              <a:t/>
            </a:r>
            <a:br>
              <a:rPr lang="pl-PL" sz="2000" b="1" dirty="0" smtClean="0">
                <a:solidFill>
                  <a:schemeClr val="tx1"/>
                </a:solidFill>
                <a:latin typeface="Garamond" pitchFamily="18" charset="0"/>
              </a:rPr>
            </a:br>
            <a:r>
              <a:rPr lang="en-US" sz="2700" b="1" dirty="0" smtClean="0">
                <a:solidFill>
                  <a:schemeClr val="tx1"/>
                </a:solidFill>
                <a:latin typeface="Garamond" pitchFamily="18" charset="0"/>
              </a:rPr>
              <a:t> </a:t>
            </a:r>
            <a:r>
              <a:rPr lang="lt-LT" sz="2700" b="1" dirty="0" smtClean="0">
                <a:solidFill>
                  <a:schemeClr val="tx1"/>
                </a:solidFill>
                <a:latin typeface="Garamond" pitchFamily="18" charset="0"/>
              </a:rPr>
              <a:t>Mokydamasis stebėti kitus, išmoksi geriau suprasti kitus žmones bei save</a:t>
            </a:r>
            <a:r>
              <a:rPr lang="pl-PL" sz="2700" b="1" dirty="0" smtClean="0">
                <a:solidFill>
                  <a:schemeClr val="tx1"/>
                </a:solidFill>
                <a:latin typeface="Garamond" pitchFamily="18" charset="0"/>
              </a:rPr>
              <a:t>!</a:t>
            </a:r>
            <a:endParaRPr lang="pl-PL" sz="2700" b="1" dirty="0">
              <a:solidFill>
                <a:schemeClr val="tx1"/>
              </a:solidFill>
              <a:latin typeface="Garamond" pitchFamily="18" charset="0"/>
            </a:endParaRPr>
          </a:p>
        </p:txBody>
      </p:sp>
      <p:sp>
        <p:nvSpPr>
          <p:cNvPr id="4" name="Symbol zastępczy zawartości 3"/>
          <p:cNvSpPr>
            <a:spLocks noGrp="1"/>
          </p:cNvSpPr>
          <p:nvPr>
            <p:ph idx="1"/>
          </p:nvPr>
        </p:nvSpPr>
        <p:spPr>
          <a:xfrm>
            <a:off x="251520" y="1196752"/>
            <a:ext cx="8435280" cy="5400600"/>
          </a:xfrm>
        </p:spPr>
        <p:txBody>
          <a:bodyPr>
            <a:normAutofit fontScale="70000" lnSpcReduction="20000"/>
          </a:bodyPr>
          <a:lstStyle/>
          <a:p>
            <a:pPr>
              <a:buNone/>
            </a:pPr>
            <a:endParaRPr lang="pl-PL" dirty="0" smtClean="0"/>
          </a:p>
          <a:p>
            <a:pPr>
              <a:buNone/>
            </a:pPr>
            <a:r>
              <a:rPr lang="pl-PL" dirty="0" smtClean="0"/>
              <a:t>-	</a:t>
            </a:r>
            <a:r>
              <a:rPr lang="lt-LT" dirty="0" smtClean="0">
                <a:latin typeface="Garamond" pitchFamily="18" charset="0"/>
              </a:rPr>
              <a:t>Susirask porą su kažkuo iš klasės</a:t>
            </a:r>
            <a:endParaRPr lang="pl-PL" dirty="0" smtClean="0">
              <a:latin typeface="Garamond" pitchFamily="18" charset="0"/>
            </a:endParaRPr>
          </a:p>
          <a:p>
            <a:pPr>
              <a:buNone/>
            </a:pPr>
            <a:r>
              <a:rPr lang="pl-PL" dirty="0" smtClean="0">
                <a:latin typeface="Garamond" pitchFamily="18" charset="0"/>
              </a:rPr>
              <a:t>-	</a:t>
            </a:r>
            <a:r>
              <a:rPr lang="lt-LT" dirty="0" smtClean="0">
                <a:latin typeface="Garamond" pitchFamily="18" charset="0"/>
              </a:rPr>
              <a:t>Atsispausdink medžiagą projektui „Veidrodis“ (pridėta)</a:t>
            </a:r>
            <a:endParaRPr lang="en-US" dirty="0" smtClean="0">
              <a:latin typeface="Garamond" pitchFamily="18" charset="0"/>
            </a:endParaRPr>
          </a:p>
          <a:p>
            <a:pPr>
              <a:buNone/>
            </a:pPr>
            <a:r>
              <a:rPr lang="en-US" dirty="0" smtClean="0">
                <a:latin typeface="Garamond" pitchFamily="18" charset="0"/>
              </a:rPr>
              <a:t> </a:t>
            </a:r>
            <a:r>
              <a:rPr lang="pl-PL" dirty="0" smtClean="0">
                <a:latin typeface="Garamond" pitchFamily="18" charset="0"/>
              </a:rPr>
              <a:t>-	</a:t>
            </a:r>
            <a:r>
              <a:rPr lang="lt-LT" dirty="0" smtClean="0">
                <a:latin typeface="Garamond" pitchFamily="18" charset="0"/>
              </a:rPr>
              <a:t>Supažindink draugą su projekto taisyklėmis, pvz.: visiškas diskretiškumas, jokių provokuojančių situacijų ir pan.</a:t>
            </a:r>
            <a:endParaRPr lang="en-US" dirty="0" smtClean="0">
              <a:latin typeface="Garamond" pitchFamily="18" charset="0"/>
            </a:endParaRPr>
          </a:p>
          <a:p>
            <a:pPr>
              <a:buNone/>
            </a:pPr>
            <a:r>
              <a:rPr lang="lt-LT" b="1" dirty="0" smtClean="0">
                <a:latin typeface="Garamond" pitchFamily="18" charset="0"/>
              </a:rPr>
              <a:t>Užduotis</a:t>
            </a:r>
            <a:r>
              <a:rPr lang="en-US" b="1" dirty="0" smtClean="0">
                <a:latin typeface="Garamond" pitchFamily="18" charset="0"/>
              </a:rPr>
              <a:t>:</a:t>
            </a:r>
            <a:endParaRPr lang="pl-PL" b="1" dirty="0" smtClean="0">
              <a:latin typeface="Garamond" pitchFamily="18" charset="0"/>
            </a:endParaRPr>
          </a:p>
          <a:p>
            <a:pPr>
              <a:buClrTx/>
              <a:buFontTx/>
              <a:buChar char="-"/>
            </a:pPr>
            <a:r>
              <a:rPr lang="lt-LT" dirty="0" smtClean="0">
                <a:latin typeface="Garamond" pitchFamily="18" charset="0"/>
              </a:rPr>
              <a:t>Turite sekti vienas kito veiksmus dvi savaites ir atvirai, objektyviai užpildyti klausimyną</a:t>
            </a:r>
            <a:r>
              <a:rPr lang="pl-PL" dirty="0" smtClean="0">
                <a:latin typeface="Garamond" pitchFamily="18" charset="0"/>
              </a:rPr>
              <a:t> (</a:t>
            </a:r>
            <a:r>
              <a:rPr lang="lt-LT" dirty="0" smtClean="0">
                <a:latin typeface="Garamond" pitchFamily="18" charset="0"/>
              </a:rPr>
              <a:t>pridėta</a:t>
            </a:r>
            <a:r>
              <a:rPr lang="pl-PL" dirty="0" smtClean="0">
                <a:latin typeface="Garamond" pitchFamily="18" charset="0"/>
              </a:rPr>
              <a:t>)</a:t>
            </a:r>
          </a:p>
          <a:p>
            <a:pPr>
              <a:buFontTx/>
              <a:buChar char="-"/>
            </a:pPr>
            <a:r>
              <a:rPr lang="lt-LT" dirty="0" smtClean="0">
                <a:latin typeface="Garamond" pitchFamily="18" charset="0"/>
              </a:rPr>
              <a:t>Aprašant partnerį naudok trečia asmenį. Pvz. Jonas yra...Jam patinka....</a:t>
            </a:r>
          </a:p>
          <a:p>
            <a:pPr>
              <a:buClrTx/>
              <a:buFontTx/>
              <a:buChar char="-"/>
            </a:pPr>
            <a:r>
              <a:rPr lang="lt-LT" dirty="0" smtClean="0">
                <a:latin typeface="Garamond" pitchFamily="18" charset="0"/>
              </a:rPr>
              <a:t>Galutinis rezultatas: skurti trumpą, nustebinantį nuotraukų pristatymą (su fonine muzika) apie tavo partnerį, pagal atliktus asmenybės tyrimo rezultatus. ARBA paruošti koliažą pavadinimu „Veidrodis“ apie tavo partnerį. Abu turi paruošti tokį patį galutinio rezultato pristatymą. Jei nori, gali parodyt pristatymą per mokytojų susirinkimą arba paskelbti jį High5 tinklapyje.</a:t>
            </a:r>
            <a:endParaRPr lang="pl-PL" dirty="0" smtClean="0">
              <a:latin typeface="Garamond"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0"/>
            <a:ext cx="8229600" cy="1196752"/>
          </a:xfrm>
          <a:ln>
            <a:solidFill>
              <a:schemeClr val="tx1"/>
            </a:solidFill>
          </a:ln>
        </p:spPr>
        <p:txBody>
          <a:bodyPr>
            <a:noAutofit/>
          </a:bodyPr>
          <a:lstStyle/>
          <a:p>
            <a:r>
              <a:rPr lang="pl-PL" sz="2400" dirty="0" smtClean="0">
                <a:latin typeface="Garamond" pitchFamily="18" charset="0"/>
              </a:rPr>
              <a:t/>
            </a:r>
            <a:br>
              <a:rPr lang="pl-PL" sz="2400" dirty="0" smtClean="0">
                <a:latin typeface="Garamond" pitchFamily="18" charset="0"/>
              </a:rPr>
            </a:br>
            <a:r>
              <a:rPr lang="pl-PL" sz="2400" b="1" dirty="0" smtClean="0">
                <a:solidFill>
                  <a:srgbClr val="C00000"/>
                </a:solidFill>
                <a:latin typeface="Garamond" pitchFamily="18" charset="0"/>
              </a:rPr>
              <a:t> Proje</a:t>
            </a:r>
            <a:r>
              <a:rPr lang="lt-LT" sz="2400" b="1" dirty="0" smtClean="0">
                <a:solidFill>
                  <a:srgbClr val="C00000"/>
                </a:solidFill>
                <a:latin typeface="Garamond" pitchFamily="18" charset="0"/>
              </a:rPr>
              <a:t>ktas</a:t>
            </a:r>
            <a:r>
              <a:rPr lang="pl-PL" sz="2400" b="1" dirty="0" smtClean="0">
                <a:solidFill>
                  <a:srgbClr val="C00000"/>
                </a:solidFill>
                <a:latin typeface="Garamond" pitchFamily="18" charset="0"/>
              </a:rPr>
              <a:t>:  „</a:t>
            </a:r>
            <a:r>
              <a:rPr lang="lt-LT" sz="2400" b="1" dirty="0" smtClean="0">
                <a:solidFill>
                  <a:srgbClr val="C00000"/>
                </a:solidFill>
                <a:latin typeface="Garamond" pitchFamily="18" charset="0"/>
              </a:rPr>
              <a:t>Veidrodis</a:t>
            </a:r>
            <a:r>
              <a:rPr lang="pl-PL" sz="2400" b="1" dirty="0" smtClean="0">
                <a:solidFill>
                  <a:srgbClr val="C00000"/>
                </a:solidFill>
                <a:latin typeface="Garamond" pitchFamily="18" charset="0"/>
              </a:rPr>
              <a:t>” : </a:t>
            </a:r>
            <a:br>
              <a:rPr lang="pl-PL" sz="2400" b="1" dirty="0" smtClean="0">
                <a:solidFill>
                  <a:srgbClr val="C00000"/>
                </a:solidFill>
                <a:latin typeface="Garamond" pitchFamily="18" charset="0"/>
              </a:rPr>
            </a:br>
            <a:r>
              <a:rPr lang="pl-PL" sz="2400" b="1" dirty="0" smtClean="0">
                <a:solidFill>
                  <a:srgbClr val="C00000"/>
                </a:solidFill>
                <a:latin typeface="Garamond" pitchFamily="18" charset="0"/>
              </a:rPr>
              <a:t>„</a:t>
            </a:r>
            <a:r>
              <a:rPr lang="lt-LT" sz="2400" b="1" dirty="0" smtClean="0">
                <a:solidFill>
                  <a:srgbClr val="C00000"/>
                </a:solidFill>
                <a:latin typeface="Garamond" pitchFamily="18" charset="0"/>
              </a:rPr>
              <a:t>Mokydamasis stebėti kitus, išmoksi geriau suprasti kitus žmones bei save</a:t>
            </a:r>
            <a:r>
              <a:rPr lang="pl-PL" sz="2400" b="1" dirty="0" smtClean="0">
                <a:solidFill>
                  <a:srgbClr val="C00000"/>
                </a:solidFill>
                <a:latin typeface="Garamond" pitchFamily="18" charset="0"/>
              </a:rPr>
              <a:t>!”</a:t>
            </a:r>
            <a:r>
              <a:rPr lang="pl-PL" sz="2400" dirty="0" smtClean="0">
                <a:latin typeface="Garamond" pitchFamily="18" charset="0"/>
              </a:rPr>
              <a:t/>
            </a:r>
            <a:br>
              <a:rPr lang="pl-PL" sz="2400" dirty="0" smtClean="0">
                <a:latin typeface="Garamond" pitchFamily="18" charset="0"/>
              </a:rPr>
            </a:br>
            <a:endParaRPr lang="pl-PL" sz="2400" dirty="0">
              <a:latin typeface="Garamond" pitchFamily="18" charset="0"/>
            </a:endParaRPr>
          </a:p>
        </p:txBody>
      </p:sp>
      <p:sp>
        <p:nvSpPr>
          <p:cNvPr id="3" name="Symbol zastępczy zawartości 2"/>
          <p:cNvSpPr>
            <a:spLocks noGrp="1"/>
          </p:cNvSpPr>
          <p:nvPr>
            <p:ph idx="1"/>
          </p:nvPr>
        </p:nvSpPr>
        <p:spPr>
          <a:xfrm>
            <a:off x="457200" y="1340768"/>
            <a:ext cx="8229600" cy="5256584"/>
          </a:xfrm>
        </p:spPr>
        <p:txBody>
          <a:bodyPr>
            <a:normAutofit fontScale="47500" lnSpcReduction="20000"/>
          </a:bodyPr>
          <a:lstStyle/>
          <a:p>
            <a:pPr>
              <a:buNone/>
            </a:pPr>
            <a:r>
              <a:rPr lang="pl-PL" b="1" dirty="0" smtClean="0"/>
              <a:t> </a:t>
            </a:r>
            <a:endParaRPr lang="pl-PL" dirty="0" smtClean="0"/>
          </a:p>
          <a:p>
            <a:pPr>
              <a:buNone/>
            </a:pPr>
            <a:r>
              <a:rPr lang="lt-LT" sz="3600" b="1" dirty="0" smtClean="0">
                <a:latin typeface="Garamond" pitchFamily="18" charset="0"/>
              </a:rPr>
              <a:t>Užduotis porose</a:t>
            </a:r>
            <a:r>
              <a:rPr lang="pl-PL" sz="3600" b="1" dirty="0" smtClean="0">
                <a:latin typeface="Garamond" pitchFamily="18" charset="0"/>
              </a:rPr>
              <a:t>:	</a:t>
            </a:r>
            <a:r>
              <a:rPr lang="pl-PL" sz="3600" dirty="0" smtClean="0">
                <a:latin typeface="Garamond" pitchFamily="18" charset="0"/>
              </a:rPr>
              <a:t>1. </a:t>
            </a:r>
            <a:r>
              <a:rPr lang="lt-LT" sz="3600" dirty="0" smtClean="0">
                <a:latin typeface="Garamond" pitchFamily="18" charset="0"/>
              </a:rPr>
              <a:t>Vardas</a:t>
            </a:r>
            <a:r>
              <a:rPr lang="pl-PL" sz="3600" dirty="0" smtClean="0">
                <a:latin typeface="Garamond" pitchFamily="18" charset="0"/>
              </a:rPr>
              <a:t>____________ </a:t>
            </a:r>
            <a:r>
              <a:rPr lang="lt-LT" sz="3600" dirty="0" smtClean="0">
                <a:latin typeface="Garamond" pitchFamily="18" charset="0"/>
              </a:rPr>
              <a:t>Pavardė</a:t>
            </a:r>
            <a:r>
              <a:rPr lang="pl-PL" sz="3600" dirty="0" smtClean="0">
                <a:latin typeface="Garamond" pitchFamily="18" charset="0"/>
              </a:rPr>
              <a:t>_____________________ </a:t>
            </a:r>
            <a:r>
              <a:rPr lang="lt-LT" sz="3600" dirty="0" smtClean="0">
                <a:latin typeface="Garamond" pitchFamily="18" charset="0"/>
              </a:rPr>
              <a:t>klasė</a:t>
            </a:r>
            <a:r>
              <a:rPr lang="pl-PL" sz="3600" dirty="0" smtClean="0">
                <a:latin typeface="Garamond" pitchFamily="18" charset="0"/>
              </a:rPr>
              <a:t>____</a:t>
            </a:r>
          </a:p>
          <a:p>
            <a:pPr>
              <a:buNone/>
            </a:pPr>
            <a:r>
              <a:rPr lang="pl-PL" sz="3600" dirty="0" smtClean="0">
                <a:latin typeface="Garamond" pitchFamily="18" charset="0"/>
              </a:rPr>
              <a:t>			2. </a:t>
            </a:r>
            <a:r>
              <a:rPr lang="lt-LT" sz="3600" dirty="0" smtClean="0">
                <a:latin typeface="Garamond" pitchFamily="18" charset="0"/>
              </a:rPr>
              <a:t>Vardas</a:t>
            </a:r>
            <a:r>
              <a:rPr lang="pl-PL" sz="3600" dirty="0" smtClean="0">
                <a:latin typeface="Garamond" pitchFamily="18" charset="0"/>
              </a:rPr>
              <a:t>____________ </a:t>
            </a:r>
            <a:r>
              <a:rPr lang="lt-LT" sz="3600" dirty="0" smtClean="0">
                <a:latin typeface="Garamond" pitchFamily="18" charset="0"/>
              </a:rPr>
              <a:t>Pavardė</a:t>
            </a:r>
            <a:r>
              <a:rPr lang="pl-PL" sz="3600" dirty="0" smtClean="0">
                <a:latin typeface="Garamond" pitchFamily="18" charset="0"/>
              </a:rPr>
              <a:t> _____________________ </a:t>
            </a:r>
            <a:r>
              <a:rPr lang="lt-LT" sz="3600" dirty="0" smtClean="0">
                <a:latin typeface="Garamond" pitchFamily="18" charset="0"/>
              </a:rPr>
              <a:t>klasė</a:t>
            </a:r>
            <a:r>
              <a:rPr lang="pl-PL" sz="3600" dirty="0" smtClean="0">
                <a:latin typeface="Garamond" pitchFamily="18" charset="0"/>
              </a:rPr>
              <a:t>____</a:t>
            </a:r>
          </a:p>
          <a:p>
            <a:pPr>
              <a:buNone/>
            </a:pPr>
            <a:r>
              <a:rPr lang="lt-LT" sz="3600" b="1" dirty="0" smtClean="0">
                <a:latin typeface="Garamond" pitchFamily="18" charset="0"/>
              </a:rPr>
              <a:t>Sutikimas:</a:t>
            </a:r>
            <a:endParaRPr lang="pl-PL" sz="3600" dirty="0" smtClean="0">
              <a:latin typeface="Garamond" pitchFamily="18" charset="0"/>
            </a:endParaRPr>
          </a:p>
          <a:p>
            <a:pPr>
              <a:buNone/>
            </a:pPr>
            <a:endParaRPr lang="pl-PL" sz="3600" dirty="0" smtClean="0">
              <a:latin typeface="Garamond" pitchFamily="18" charset="0"/>
            </a:endParaRPr>
          </a:p>
          <a:p>
            <a:pPr>
              <a:buNone/>
            </a:pPr>
            <a:r>
              <a:rPr lang="lt-LT" sz="3600" dirty="0">
                <a:latin typeface="Garamond" pitchFamily="18" charset="0"/>
              </a:rPr>
              <a:t>Aš sutinku </a:t>
            </a:r>
            <a:r>
              <a:rPr lang="lt-LT" sz="3600" dirty="0" smtClean="0">
                <a:latin typeface="Garamond" pitchFamily="18" charset="0"/>
              </a:rPr>
              <a:t>taisingai </a:t>
            </a:r>
            <a:r>
              <a:rPr lang="lt-LT" sz="3600" dirty="0">
                <a:latin typeface="Garamond" pitchFamily="18" charset="0"/>
              </a:rPr>
              <a:t>ir </a:t>
            </a:r>
            <a:r>
              <a:rPr lang="lt-LT" sz="3600" dirty="0" smtClean="0">
                <a:latin typeface="Garamond" pitchFamily="18" charset="0"/>
              </a:rPr>
              <a:t>sąžiningai žiūrėti </a:t>
            </a:r>
            <a:r>
              <a:rPr lang="lt-LT" sz="3600" dirty="0">
                <a:latin typeface="Garamond" pitchFamily="18" charset="0"/>
              </a:rPr>
              <a:t>į užduotį pagal </a:t>
            </a:r>
            <a:r>
              <a:rPr lang="lt-LT" sz="3600" dirty="0" smtClean="0">
                <a:latin typeface="Garamond" pitchFamily="18" charset="0"/>
              </a:rPr>
              <a:t> nustatytą </a:t>
            </a:r>
            <a:r>
              <a:rPr lang="lt-LT" sz="3600" dirty="0">
                <a:latin typeface="Garamond" pitchFamily="18" charset="0"/>
              </a:rPr>
              <a:t>tarpusavio </a:t>
            </a:r>
            <a:r>
              <a:rPr lang="lt-LT" sz="3600" dirty="0" smtClean="0">
                <a:latin typeface="Garamond" pitchFamily="18" charset="0"/>
              </a:rPr>
              <a:t>pasitikėjimo principą</a:t>
            </a:r>
            <a:r>
              <a:rPr lang="pl-PL" sz="3600" dirty="0" smtClean="0">
                <a:latin typeface="Garamond" pitchFamily="18" charset="0"/>
              </a:rPr>
              <a:t>.</a:t>
            </a:r>
          </a:p>
          <a:p>
            <a:pPr>
              <a:buNone/>
            </a:pPr>
            <a:r>
              <a:rPr lang="lt-LT" sz="3600" dirty="0" smtClean="0">
                <a:latin typeface="Garamond" pitchFamily="18" charset="0"/>
              </a:rPr>
              <a:t>Aš sutinku kad</a:t>
            </a:r>
            <a:r>
              <a:rPr lang="pl-PL" sz="3600" dirty="0" smtClean="0">
                <a:latin typeface="Garamond" pitchFamily="18" charset="0"/>
              </a:rPr>
              <a:t>:  ________________________________________________________________________________________________________________</a:t>
            </a:r>
          </a:p>
          <a:p>
            <a:pPr>
              <a:buNone/>
            </a:pPr>
            <a:r>
              <a:rPr lang="pl-PL" sz="3600" dirty="0" smtClean="0">
                <a:latin typeface="Garamond" pitchFamily="18" charset="0"/>
              </a:rPr>
              <a:t>					</a:t>
            </a:r>
            <a:r>
              <a:rPr lang="lt-LT" sz="3600" dirty="0" smtClean="0">
                <a:latin typeface="Garamond" pitchFamily="18" charset="0"/>
              </a:rPr>
              <a:t>Parašas</a:t>
            </a:r>
            <a:r>
              <a:rPr lang="pl-PL" sz="3600" dirty="0" smtClean="0">
                <a:latin typeface="Garamond" pitchFamily="18" charset="0"/>
              </a:rPr>
              <a:t> 1: ______________________________</a:t>
            </a:r>
          </a:p>
          <a:p>
            <a:pPr>
              <a:buNone/>
            </a:pPr>
            <a:r>
              <a:rPr lang="pl-PL" sz="3600" dirty="0" smtClean="0">
                <a:latin typeface="Garamond" pitchFamily="18" charset="0"/>
              </a:rPr>
              <a:t>					 </a:t>
            </a:r>
            <a:r>
              <a:rPr lang="lt-LT" sz="3600" dirty="0" smtClean="0">
                <a:latin typeface="Garamond" pitchFamily="18" charset="0"/>
              </a:rPr>
              <a:t>Parašas</a:t>
            </a:r>
            <a:r>
              <a:rPr lang="pl-PL" sz="3600" dirty="0" smtClean="0">
                <a:latin typeface="Garamond" pitchFamily="18" charset="0"/>
              </a:rPr>
              <a:t> 2: ______________________________</a:t>
            </a:r>
          </a:p>
          <a:p>
            <a:pPr>
              <a:buNone/>
            </a:pPr>
            <a:endParaRPr lang="pl-PL" sz="3600" dirty="0" smtClean="0">
              <a:latin typeface="Garamond" pitchFamily="18" charset="0"/>
            </a:endParaRPr>
          </a:p>
          <a:p>
            <a:pPr>
              <a:buNone/>
            </a:pPr>
            <a:r>
              <a:rPr lang="pl-PL" sz="3600" dirty="0" smtClean="0">
                <a:latin typeface="Garamond" pitchFamily="18" charset="0"/>
              </a:rPr>
              <a:t>-</a:t>
            </a:r>
            <a:r>
              <a:rPr lang="lt-LT" sz="3600" dirty="0" smtClean="0">
                <a:latin typeface="Garamond" pitchFamily="18" charset="0"/>
              </a:rPr>
              <a:t>      Prieš pradėdami projekta pasižiūrėkite pristatymą „Asmenybė – ateities darbo pranašas</a:t>
            </a:r>
            <a:r>
              <a:rPr lang="lt-LT" sz="3600" b="1" dirty="0" smtClean="0">
                <a:latin typeface="Garamond" pitchFamily="18" charset="0"/>
              </a:rPr>
              <a:t> </a:t>
            </a:r>
            <a:r>
              <a:rPr lang="lt-LT" sz="3600" dirty="0" smtClean="0">
                <a:latin typeface="Garamond" pitchFamily="18" charset="0"/>
              </a:rPr>
              <a:t>“</a:t>
            </a:r>
            <a:r>
              <a:rPr lang="pl-PL" sz="3600" dirty="0" smtClean="0">
                <a:latin typeface="Garamond" pitchFamily="18" charset="0"/>
              </a:rPr>
              <a:t>	</a:t>
            </a:r>
            <a:r>
              <a:rPr lang="en-US" sz="3600" dirty="0" smtClean="0">
                <a:latin typeface="Garamond" pitchFamily="18" charset="0"/>
              </a:rPr>
              <a:t> </a:t>
            </a:r>
            <a:endParaRPr lang="lt-LT" sz="3600" dirty="0" smtClean="0">
              <a:latin typeface="Garamond" pitchFamily="18" charset="0"/>
            </a:endParaRPr>
          </a:p>
          <a:p>
            <a:pPr>
              <a:buNone/>
            </a:pPr>
            <a:r>
              <a:rPr lang="pl-PL" sz="3600" dirty="0" smtClean="0">
                <a:latin typeface="Garamond" pitchFamily="18" charset="0"/>
              </a:rPr>
              <a:t>-	</a:t>
            </a:r>
            <a:r>
              <a:rPr lang="lt-LT" sz="3600" dirty="0">
                <a:latin typeface="Garamond" pitchFamily="18" charset="0"/>
              </a:rPr>
              <a:t>Klausimai yra atviri ir svarstomi. Skliaustuose pateikiami </a:t>
            </a:r>
            <a:r>
              <a:rPr lang="lt-LT" sz="3600" dirty="0" smtClean="0">
                <a:latin typeface="Garamond" pitchFamily="18" charset="0"/>
              </a:rPr>
              <a:t>pavyzdžiai  klausimams. Pagalvokite tiek laiko, kiek reikia. Vertinkite, </a:t>
            </a:r>
            <a:r>
              <a:rPr lang="lt-LT" sz="3600" dirty="0">
                <a:latin typeface="Garamond" pitchFamily="18" charset="0"/>
              </a:rPr>
              <a:t>kad kažkas taip pat skiria </a:t>
            </a:r>
            <a:r>
              <a:rPr lang="lt-LT" sz="3600" dirty="0" smtClean="0">
                <a:latin typeface="Garamond" pitchFamily="18" charset="0"/>
              </a:rPr>
              <a:t>savo laiko jums.</a:t>
            </a:r>
            <a:endParaRPr lang="pl-PL" sz="3600" dirty="0" smtClean="0">
              <a:latin typeface="Garamond" pitchFamily="18" charset="0"/>
            </a:endParaRPr>
          </a:p>
          <a:p>
            <a:pPr>
              <a:buNone/>
            </a:pPr>
            <a:r>
              <a:rPr lang="pl-PL" sz="3600" dirty="0" smtClean="0">
                <a:latin typeface="Garamond" pitchFamily="18" charset="0"/>
              </a:rPr>
              <a:t>-	</a:t>
            </a:r>
            <a:r>
              <a:rPr lang="lt-LT" sz="3600" dirty="0" smtClean="0">
                <a:latin typeface="Garamond" pitchFamily="18" charset="0"/>
              </a:rPr>
              <a:t>Nesitarkite </a:t>
            </a:r>
            <a:r>
              <a:rPr lang="lt-LT" sz="3600" dirty="0" smtClean="0">
                <a:latin typeface="Garamond" pitchFamily="18" charset="0"/>
              </a:rPr>
              <a:t>su partneriu ar kažkuo kitu. Jei turite kokių klausimų, minčių klauskite mokytojo ar tėvų.</a:t>
            </a:r>
            <a:endParaRPr lang="pl-PL" sz="3600" dirty="0" smtClean="0">
              <a:latin typeface="Garamond" pitchFamily="18" charset="0"/>
            </a:endParaRPr>
          </a:p>
          <a:p>
            <a:pPr>
              <a:buNone/>
            </a:pPr>
            <a:r>
              <a:rPr lang="pl-PL" sz="3600" dirty="0" smtClean="0">
                <a:latin typeface="Garamond" pitchFamily="18" charset="0"/>
              </a:rPr>
              <a:t>-	</a:t>
            </a:r>
            <a:r>
              <a:rPr lang="lt-LT" sz="3600" dirty="0" smtClean="0">
                <a:latin typeface="Garamond" pitchFamily="18" charset="0"/>
              </a:rPr>
              <a:t>Aprašyme naudokite trečią asmenį. Pvz.: Jonas yra...Jam patinka....</a:t>
            </a:r>
            <a:endParaRPr lang="pl-PL" sz="3600" dirty="0" smtClean="0">
              <a:latin typeface="Garamond" pitchFamily="18" charset="0"/>
            </a:endParaRPr>
          </a:p>
          <a:p>
            <a:pPr>
              <a:buNone/>
            </a:pPr>
            <a:endParaRPr lang="pl-P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rgbClr val="FFC000">
                <a:alpha val="27000"/>
              </a:srgbClr>
            </a:gs>
            <a:gs pos="50000">
              <a:schemeClr val="bg1">
                <a:shade val="80000"/>
                <a:satMod val="155000"/>
              </a:schemeClr>
            </a:gs>
            <a:gs pos="100000">
              <a:schemeClr val="bg1">
                <a:tint val="95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67544" y="274638"/>
            <a:ext cx="8352928" cy="778098"/>
          </a:xfrm>
        </p:spPr>
        <p:txBody>
          <a:bodyPr/>
          <a:lstStyle/>
          <a:p>
            <a:pPr algn="ctr"/>
            <a:r>
              <a:rPr lang="lt-LT" b="1" dirty="0" smtClean="0">
                <a:solidFill>
                  <a:schemeClr val="tx1"/>
                </a:solidFill>
                <a:latin typeface="Garamond" pitchFamily="18" charset="0"/>
              </a:rPr>
              <a:t>Turinys</a:t>
            </a:r>
            <a:endParaRPr lang="pl-PL" b="1" dirty="0">
              <a:solidFill>
                <a:schemeClr val="tx1"/>
              </a:solidFill>
              <a:latin typeface="Garamond" pitchFamily="18" charset="0"/>
            </a:endParaRPr>
          </a:p>
        </p:txBody>
      </p:sp>
      <p:sp>
        <p:nvSpPr>
          <p:cNvPr id="3" name="Symbol zastępczy zawartości 2"/>
          <p:cNvSpPr>
            <a:spLocks noGrp="1"/>
          </p:cNvSpPr>
          <p:nvPr>
            <p:ph sz="quarter" idx="1"/>
          </p:nvPr>
        </p:nvSpPr>
        <p:spPr>
          <a:xfrm>
            <a:off x="395536" y="1052736"/>
            <a:ext cx="8424936" cy="5616624"/>
          </a:xfrm>
        </p:spPr>
        <p:txBody>
          <a:bodyPr/>
          <a:lstStyle/>
          <a:p>
            <a:pPr>
              <a:buFont typeface="Wingdings" pitchFamily="2" charset="2"/>
              <a:buChar char="v"/>
            </a:pPr>
            <a:r>
              <a:rPr lang="pl-PL" sz="2400" dirty="0" smtClean="0">
                <a:latin typeface="Garamond" pitchFamily="18" charset="0"/>
              </a:rPr>
              <a:t>3-15</a:t>
            </a:r>
            <a:r>
              <a:rPr lang="lt-LT" sz="2400" dirty="0" smtClean="0">
                <a:latin typeface="Garamond" pitchFamily="18" charset="0"/>
              </a:rPr>
              <a:t> skaidrė</a:t>
            </a:r>
            <a:r>
              <a:rPr lang="pl-PL" sz="2400" dirty="0" smtClean="0">
                <a:latin typeface="Garamond" pitchFamily="18" charset="0"/>
              </a:rPr>
              <a:t>: </a:t>
            </a:r>
            <a:r>
              <a:rPr lang="lt-LT" sz="2400" dirty="0" smtClean="0">
                <a:latin typeface="Garamond" pitchFamily="18" charset="0"/>
              </a:rPr>
              <a:t>1 ir 2 užduoties teorinė įžanga</a:t>
            </a:r>
            <a:r>
              <a:rPr lang="pl-PL" sz="2400" dirty="0" smtClean="0">
                <a:latin typeface="Garamond" pitchFamily="18" charset="0"/>
              </a:rPr>
              <a:t> </a:t>
            </a:r>
            <a:endParaRPr lang="lt-LT" sz="2400" dirty="0" smtClean="0">
              <a:latin typeface="Garamond" pitchFamily="18" charset="0"/>
            </a:endParaRPr>
          </a:p>
          <a:p>
            <a:pPr marL="0" indent="0">
              <a:buNone/>
            </a:pPr>
            <a:r>
              <a:rPr lang="pl-PL" sz="2400" dirty="0" smtClean="0">
                <a:latin typeface="Garamond" pitchFamily="18" charset="0"/>
              </a:rPr>
              <a:t>			- </a:t>
            </a:r>
            <a:r>
              <a:rPr lang="lt-LT" sz="2400" dirty="0" smtClean="0">
                <a:latin typeface="Garamond" pitchFamily="18" charset="0"/>
              </a:rPr>
              <a:t>kas yra asmenybė</a:t>
            </a:r>
            <a:endParaRPr lang="pl-PL" sz="2400" dirty="0" smtClean="0">
              <a:latin typeface="Garamond" pitchFamily="18" charset="0"/>
            </a:endParaRPr>
          </a:p>
          <a:p>
            <a:pPr>
              <a:buNone/>
            </a:pPr>
            <a:r>
              <a:rPr lang="pl-PL" sz="2400" dirty="0" smtClean="0">
                <a:latin typeface="Garamond" pitchFamily="18" charset="0"/>
              </a:rPr>
              <a:t>				- </a:t>
            </a:r>
            <a:r>
              <a:rPr lang="lt-LT" sz="2400" dirty="0" smtClean="0">
                <a:latin typeface="Garamond" pitchFamily="18" charset="0"/>
              </a:rPr>
              <a:t>kas yra temperamentas</a:t>
            </a:r>
            <a:endParaRPr lang="pl-PL" sz="2400" dirty="0" smtClean="0">
              <a:latin typeface="Garamond" pitchFamily="18" charset="0"/>
            </a:endParaRPr>
          </a:p>
          <a:p>
            <a:pPr>
              <a:buNone/>
            </a:pPr>
            <a:r>
              <a:rPr lang="pl-PL" sz="2400" dirty="0" smtClean="0">
                <a:latin typeface="Garamond" pitchFamily="18" charset="0"/>
              </a:rPr>
              <a:t>				- </a:t>
            </a:r>
            <a:r>
              <a:rPr lang="lt-LT" sz="2400" dirty="0" smtClean="0">
                <a:latin typeface="Garamond" pitchFamily="18" charset="0"/>
              </a:rPr>
              <a:t>Asmenybių tipai pagal </a:t>
            </a:r>
            <a:r>
              <a:rPr lang="pl-PL" sz="2400" dirty="0" smtClean="0">
                <a:latin typeface="Garamond" pitchFamily="18" charset="0"/>
              </a:rPr>
              <a:t>C. Jung</a:t>
            </a:r>
          </a:p>
          <a:p>
            <a:pPr>
              <a:buNone/>
            </a:pPr>
            <a:r>
              <a:rPr lang="pl-PL" sz="2400" dirty="0" smtClean="0">
                <a:latin typeface="Garamond" pitchFamily="18" charset="0"/>
              </a:rPr>
              <a:t>				- </a:t>
            </a:r>
            <a:r>
              <a:rPr lang="lt-LT" sz="2400" dirty="0" smtClean="0">
                <a:latin typeface="Garamond" pitchFamily="18" charset="0"/>
              </a:rPr>
              <a:t>Asmenybių tipai pagal </a:t>
            </a:r>
            <a:r>
              <a:rPr lang="en-US" sz="2400" dirty="0" smtClean="0">
                <a:latin typeface="Garamond" pitchFamily="18" charset="0"/>
              </a:rPr>
              <a:t>Hip</a:t>
            </a:r>
            <a:r>
              <a:rPr lang="lt-LT" sz="2400" dirty="0" smtClean="0">
                <a:latin typeface="Garamond" pitchFamily="18" charset="0"/>
              </a:rPr>
              <a:t>okratą</a:t>
            </a:r>
            <a:endParaRPr lang="pl-PL" sz="2400" dirty="0" smtClean="0">
              <a:latin typeface="Garamond" pitchFamily="18" charset="0"/>
            </a:endParaRPr>
          </a:p>
          <a:p>
            <a:pPr>
              <a:buFont typeface="Wingdings" pitchFamily="2" charset="2"/>
              <a:buChar char="v"/>
            </a:pPr>
            <a:r>
              <a:rPr lang="pl-PL" sz="2400" dirty="0" smtClean="0">
                <a:latin typeface="Garamond" pitchFamily="18" charset="0"/>
              </a:rPr>
              <a:t>16</a:t>
            </a:r>
            <a:r>
              <a:rPr lang="lt-LT" sz="2400" dirty="0" smtClean="0">
                <a:latin typeface="Garamond" pitchFamily="18" charset="0"/>
              </a:rPr>
              <a:t> skaidrė</a:t>
            </a:r>
            <a:r>
              <a:rPr lang="pl-PL" sz="2400" dirty="0" smtClean="0">
                <a:latin typeface="Garamond" pitchFamily="18" charset="0"/>
              </a:rPr>
              <a:t>: </a:t>
            </a:r>
            <a:r>
              <a:rPr lang="lt-LT" sz="2400" dirty="0" smtClean="0">
                <a:latin typeface="Garamond" pitchFamily="18" charset="0"/>
              </a:rPr>
              <a:t>1 užduotis 4 papildymui</a:t>
            </a:r>
            <a:r>
              <a:rPr lang="pl-PL" sz="2400" dirty="0" smtClean="0">
                <a:latin typeface="Garamond" pitchFamily="18" charset="0"/>
              </a:rPr>
              <a:t>: </a:t>
            </a:r>
            <a:r>
              <a:rPr lang="lt-LT" sz="2400" dirty="0" smtClean="0">
                <a:latin typeface="Garamond" pitchFamily="18" charset="0"/>
              </a:rPr>
              <a:t>atsakyti </a:t>
            </a:r>
            <a:r>
              <a:rPr lang="lt-LT" sz="2400" dirty="0" smtClean="0">
                <a:latin typeface="Garamond" pitchFamily="18" charset="0"/>
              </a:rPr>
              <a:t>į klausimus</a:t>
            </a:r>
            <a:endParaRPr lang="pl-PL" sz="2400" dirty="0" smtClean="0">
              <a:latin typeface="Garamond" pitchFamily="18" charset="0"/>
            </a:endParaRPr>
          </a:p>
          <a:p>
            <a:pPr>
              <a:buFont typeface="Wingdings" pitchFamily="2" charset="2"/>
              <a:buChar char="v"/>
            </a:pPr>
            <a:r>
              <a:rPr lang="pl-PL" sz="2400" dirty="0" smtClean="0">
                <a:latin typeface="Garamond" pitchFamily="18" charset="0"/>
              </a:rPr>
              <a:t>17-24</a:t>
            </a:r>
            <a:r>
              <a:rPr lang="lt-LT" sz="2400" dirty="0" smtClean="0">
                <a:latin typeface="Garamond" pitchFamily="18" charset="0"/>
              </a:rPr>
              <a:t> skaidrė</a:t>
            </a:r>
            <a:r>
              <a:rPr lang="pl-PL" sz="2400" dirty="0" smtClean="0">
                <a:latin typeface="Garamond" pitchFamily="18" charset="0"/>
              </a:rPr>
              <a:t>: </a:t>
            </a:r>
            <a:r>
              <a:rPr lang="lt-LT" sz="2400" dirty="0" smtClean="0">
                <a:latin typeface="Garamond" pitchFamily="18" charset="0"/>
              </a:rPr>
              <a:t>2 užduotis 4 papildymui</a:t>
            </a:r>
            <a:r>
              <a:rPr lang="pl-PL" sz="2400" dirty="0" smtClean="0">
                <a:latin typeface="Garamond" pitchFamily="18" charset="0"/>
              </a:rPr>
              <a:t>: </a:t>
            </a:r>
            <a:r>
              <a:rPr lang="lt-LT" sz="2400" dirty="0" smtClean="0">
                <a:latin typeface="Garamond" pitchFamily="18" charset="0"/>
              </a:rPr>
              <a:t>„Veidrodžio“ projektas</a:t>
            </a:r>
            <a:endParaRPr lang="pl-PL" sz="2400" dirty="0" smtClean="0">
              <a:latin typeface="Garamond" pitchFamily="18" charset="0"/>
            </a:endParaRPr>
          </a:p>
          <a:p>
            <a:pPr algn="ctr">
              <a:buNone/>
            </a:pPr>
            <a:r>
              <a:rPr lang="lt-LT" sz="2800" b="1" dirty="0" smtClean="0">
                <a:solidFill>
                  <a:srgbClr val="C00000"/>
                </a:solidFill>
                <a:latin typeface="Garamond" pitchFamily="18" charset="0"/>
              </a:rPr>
              <a:t>Atspausdinti ir pridėti</a:t>
            </a:r>
            <a:endParaRPr lang="pl-PL" sz="2800" b="1" dirty="0" smtClean="0">
              <a:solidFill>
                <a:srgbClr val="C00000"/>
              </a:solidFill>
              <a:latin typeface="Garamond" pitchFamily="18" charset="0"/>
            </a:endParaRPr>
          </a:p>
          <a:p>
            <a:pPr algn="ctr">
              <a:buNone/>
            </a:pPr>
            <a:r>
              <a:rPr lang="lt-LT" sz="2800" dirty="0" smtClean="0">
                <a:latin typeface="Garamond" pitchFamily="18" charset="0"/>
              </a:rPr>
              <a:t>Portfelio skaidrėse numerius </a:t>
            </a:r>
            <a:r>
              <a:rPr lang="pl-PL" sz="2800" dirty="0" smtClean="0">
                <a:latin typeface="Garamond" pitchFamily="18" charset="0"/>
              </a:rPr>
              <a:t>5,8,14,16,18-24</a:t>
            </a:r>
          </a:p>
          <a:p>
            <a:pPr algn="ctr">
              <a:buNone/>
            </a:pPr>
            <a:r>
              <a:rPr lang="lt-LT" sz="2800" dirty="0" smtClean="0">
                <a:latin typeface="Garamond" pitchFamily="18" charset="0"/>
              </a:rPr>
              <a:t>Sėkmės</a:t>
            </a:r>
            <a:r>
              <a:rPr lang="pl-PL" sz="2800" dirty="0" smtClean="0">
                <a:latin typeface="Garamond" pitchFamily="18" charset="0"/>
              </a:rPr>
              <a:t>! </a:t>
            </a:r>
          </a:p>
          <a:p>
            <a:pPr algn="ctr">
              <a:buNone/>
            </a:pPr>
            <a:r>
              <a:rPr lang="lt-LT" sz="2800" b="1" dirty="0" smtClean="0">
                <a:solidFill>
                  <a:srgbClr val="C00000"/>
                </a:solidFill>
                <a:latin typeface="Garamond" pitchFamily="18" charset="0"/>
              </a:rPr>
              <a:t>Veikla </a:t>
            </a:r>
            <a:r>
              <a:rPr lang="lt-LT" sz="2800" b="1" dirty="0" smtClean="0">
                <a:solidFill>
                  <a:srgbClr val="C00000"/>
                </a:solidFill>
                <a:latin typeface="Garamond" pitchFamily="18" charset="0"/>
              </a:rPr>
              <a:t> reikalauja </a:t>
            </a:r>
            <a:r>
              <a:rPr lang="lt-LT" sz="2800" b="1" dirty="0" smtClean="0">
                <a:solidFill>
                  <a:srgbClr val="C00000"/>
                </a:solidFill>
                <a:latin typeface="Garamond" pitchFamily="18" charset="0"/>
              </a:rPr>
              <a:t>pastangų, bet tu ją įveiksi</a:t>
            </a:r>
            <a:r>
              <a:rPr lang="pl-PL" sz="2800" b="1" dirty="0" smtClean="0">
                <a:solidFill>
                  <a:srgbClr val="C00000"/>
                </a:solidFill>
                <a:latin typeface="Garamond" pitchFamily="18" charset="0"/>
              </a:rPr>
              <a:t>!</a:t>
            </a:r>
            <a:endParaRPr lang="pl-PL" sz="2800" b="1" dirty="0">
              <a:solidFill>
                <a:srgbClr val="C00000"/>
              </a:solidFill>
              <a:latin typeface="Garamond"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749409958"/>
              </p:ext>
            </p:extLst>
          </p:nvPr>
        </p:nvGraphicFramePr>
        <p:xfrm>
          <a:off x="250825" y="260350"/>
          <a:ext cx="8713788" cy="6597650"/>
        </p:xfrm>
        <a:graphic>
          <a:graphicData uri="http://schemas.openxmlformats.org/drawingml/2006/table">
            <a:tbl>
              <a:tblPr firstRow="1" bandRow="1">
                <a:tableStyleId>{2D5ABB26-0587-4C30-8999-92F81FD0307C}</a:tableStyleId>
              </a:tblPr>
              <a:tblGrid>
                <a:gridCol w="4356894"/>
                <a:gridCol w="4356894"/>
              </a:tblGrid>
              <a:tr h="462946">
                <a:tc>
                  <a:txBody>
                    <a:bodyPr/>
                    <a:lstStyle/>
                    <a:p>
                      <a:pPr algn="ctr"/>
                      <a:r>
                        <a:rPr lang="lt-LT" b="1" dirty="0" smtClean="0">
                          <a:latin typeface="Garamond" pitchFamily="18" charset="0"/>
                        </a:rPr>
                        <a:t>Stebėjimo tema</a:t>
                      </a:r>
                      <a:endParaRPr lang="pl-PL"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t-LT" b="1" dirty="0" smtClean="0">
                          <a:latin typeface="Garamond" pitchFamily="18" charset="0"/>
                        </a:rPr>
                        <a:t>Tavo refleksija</a:t>
                      </a:r>
                      <a:r>
                        <a:rPr lang="lt-LT" b="1" baseline="0" dirty="0" smtClean="0">
                          <a:latin typeface="Garamond" pitchFamily="18" charset="0"/>
                        </a:rPr>
                        <a:t> ir nuomonė</a:t>
                      </a:r>
                      <a:endParaRPr lang="pl-PL"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0321">
                <a:tc>
                  <a:txBody>
                    <a:bodyPr/>
                    <a:lstStyle/>
                    <a:p>
                      <a:pPr algn="just"/>
                      <a:r>
                        <a:rPr lang="lt-LT" b="1" dirty="0" smtClean="0">
                          <a:latin typeface="Garamond" pitchFamily="18" charset="0"/>
                        </a:rPr>
                        <a:t>Kaip tavo</a:t>
                      </a:r>
                      <a:r>
                        <a:rPr lang="lt-LT" b="1" baseline="0" dirty="0" smtClean="0">
                          <a:latin typeface="Garamond" pitchFamily="18" charset="0"/>
                        </a:rPr>
                        <a:t> partneris praleidža laisvą laiką mokykloje? </a:t>
                      </a:r>
                      <a:r>
                        <a:rPr lang="lt-LT" b="0" baseline="0" dirty="0" smtClean="0">
                          <a:latin typeface="Garamond" pitchFamily="18" charset="0"/>
                        </a:rPr>
                        <a:t>(pvz. Per pertrauką)</a:t>
                      </a:r>
                      <a:endParaRPr lang="pl-PL" b="0"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pl-PL"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4062">
                <a:tc>
                  <a:txBody>
                    <a:bodyPr/>
                    <a:lstStyle/>
                    <a:p>
                      <a:pPr algn="just"/>
                      <a:r>
                        <a:rPr lang="lt-LT" b="1" dirty="0" smtClean="0">
                          <a:latin typeface="Garamond" pitchFamily="18" charset="0"/>
                        </a:rPr>
                        <a:t>Santykiai su kitais</a:t>
                      </a:r>
                      <a:endParaRPr lang="en-US" b="1" dirty="0" smtClean="0">
                        <a:latin typeface="Garamond" pitchFamily="18" charset="0"/>
                      </a:endParaRPr>
                    </a:p>
                    <a:p>
                      <a:pPr algn="just"/>
                      <a:r>
                        <a:rPr lang="pl-PL" dirty="0" smtClean="0">
                          <a:latin typeface="Garamond" pitchFamily="18" charset="0"/>
                        </a:rPr>
                        <a:t>(</a:t>
                      </a:r>
                      <a:r>
                        <a:rPr lang="lt-LT" dirty="0" smtClean="0">
                          <a:latin typeface="Garamond" pitchFamily="18" charset="0"/>
                        </a:rPr>
                        <a:t>grupė</a:t>
                      </a:r>
                      <a:r>
                        <a:rPr lang="lt-LT" baseline="0" dirty="0" smtClean="0">
                          <a:latin typeface="Garamond" pitchFamily="18" charset="0"/>
                        </a:rPr>
                        <a:t>s lyderis; dažnai daro kitų užduotis; su malonumu dalinasi idėjomis; savimi pasitikintis; orentuojasi į žmones, trūksta draugų; juokasi iš kitų; stebėtojas; kenkėjiškas; gerbia jaunesnius ir senesnius; ryžtingas; ir t.t.)</a:t>
                      </a:r>
                      <a:endParaRPr lang="pl-PL"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pl-PL">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0321">
                <a:tc>
                  <a:txBody>
                    <a:bodyPr/>
                    <a:lstStyle/>
                    <a:p>
                      <a:pPr algn="just"/>
                      <a:r>
                        <a:rPr lang="pl-PL" b="1" dirty="0" smtClean="0">
                          <a:latin typeface="Garamond" pitchFamily="18" charset="0"/>
                        </a:rPr>
                        <a:t>S</a:t>
                      </a:r>
                      <a:r>
                        <a:rPr lang="en-US" b="1" dirty="0" err="1" smtClean="0">
                          <a:latin typeface="Garamond" pitchFamily="18" charset="0"/>
                        </a:rPr>
                        <a:t>oci</a:t>
                      </a:r>
                      <a:r>
                        <a:rPr lang="lt-LT" b="1" dirty="0" smtClean="0">
                          <a:latin typeface="Garamond" pitchFamily="18" charset="0"/>
                        </a:rPr>
                        <a:t>alinis</a:t>
                      </a:r>
                      <a:r>
                        <a:rPr lang="lt-LT" b="1" baseline="0" dirty="0" smtClean="0">
                          <a:latin typeface="Garamond" pitchFamily="18" charset="0"/>
                        </a:rPr>
                        <a:t> įsipareigojimas</a:t>
                      </a:r>
                      <a:endParaRPr lang="en-US" b="1" dirty="0" smtClean="0">
                        <a:latin typeface="Garamond" pitchFamily="18" charset="0"/>
                      </a:endParaRPr>
                    </a:p>
                    <a:p>
                      <a:pPr algn="just"/>
                      <a:r>
                        <a:rPr lang="en-US" dirty="0" smtClean="0">
                          <a:latin typeface="Garamond" pitchFamily="18" charset="0"/>
                        </a:rPr>
                        <a:t>(</a:t>
                      </a:r>
                      <a:r>
                        <a:rPr lang="lt-LT" baseline="0" dirty="0" smtClean="0">
                          <a:latin typeface="Garamond" pitchFamily="18" charset="0"/>
                        </a:rPr>
                        <a:t>mėgsta skirti savo laiką kitiems; padedantis; daro papildoma darbą; atsisako prisijungti prie veiksmo; yra silpnai / stipriai motyvuotas dirbti grupėje; greitai pasiduoda, ir t.t.)</a:t>
                      </a:r>
                      <a:endParaRPr lang="pl-PL"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pl-PL"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3408873883"/>
              </p:ext>
            </p:extLst>
          </p:nvPr>
        </p:nvGraphicFramePr>
        <p:xfrm>
          <a:off x="250825" y="260350"/>
          <a:ext cx="8713788" cy="6190897"/>
        </p:xfrm>
        <a:graphic>
          <a:graphicData uri="http://schemas.openxmlformats.org/drawingml/2006/table">
            <a:tbl>
              <a:tblPr firstRow="1" bandRow="1">
                <a:tableStyleId>{2D5ABB26-0587-4C30-8999-92F81FD0307C}</a:tableStyleId>
              </a:tblPr>
              <a:tblGrid>
                <a:gridCol w="4356894"/>
                <a:gridCol w="4356894"/>
              </a:tblGrid>
              <a:tr h="1966000">
                <a:tc>
                  <a:txBody>
                    <a:bodyPr/>
                    <a:lstStyle/>
                    <a:p>
                      <a:pPr algn="just"/>
                      <a:r>
                        <a:rPr lang="lt-LT" b="1" dirty="0" smtClean="0">
                          <a:latin typeface="Garamond" pitchFamily="18" charset="0"/>
                        </a:rPr>
                        <a:t>Kaip jis kalba</a:t>
                      </a:r>
                      <a:r>
                        <a:rPr lang="en-US" b="1" dirty="0" smtClean="0">
                          <a:latin typeface="Garamond" pitchFamily="18" charset="0"/>
                        </a:rPr>
                        <a:t>?</a:t>
                      </a:r>
                    </a:p>
                    <a:p>
                      <a:pPr algn="just"/>
                      <a:r>
                        <a:rPr lang="en-US" dirty="0" smtClean="0">
                          <a:latin typeface="Garamond" pitchFamily="18" charset="0"/>
                        </a:rPr>
                        <a:t>(</a:t>
                      </a:r>
                      <a:r>
                        <a:rPr lang="lt-LT" dirty="0" smtClean="0">
                          <a:latin typeface="Garamond" pitchFamily="18" charset="0"/>
                        </a:rPr>
                        <a:t>yra spontaniškas ir ekspansyvus žmogus; mėgsta stovėti arti klausytojo ar išlaikyti atstumą; vertina žodžius žodžius arba sako, ką jis galvoja, paprastai keikiasi (patinka arba emocijų įtaka); rodo gestus</a:t>
                      </a:r>
                      <a:r>
                        <a:rPr lang="lt-LT" baseline="0" dirty="0" smtClean="0">
                          <a:latin typeface="Garamond" pitchFamily="18" charset="0"/>
                        </a:rPr>
                        <a:t> – kokius?</a:t>
                      </a:r>
                      <a:r>
                        <a:rPr lang="lt-LT" dirty="0" smtClean="0">
                          <a:latin typeface="Garamond" pitchFamily="18" charset="0"/>
                        </a:rPr>
                        <a:t>; </a:t>
                      </a:r>
                      <a:r>
                        <a:rPr lang="lt-LT" dirty="0" smtClean="0">
                          <a:latin typeface="Garamond" pitchFamily="18" charset="0"/>
                        </a:rPr>
                        <a:t>trukdo</a:t>
                      </a:r>
                      <a:r>
                        <a:rPr lang="lt-LT" dirty="0" smtClean="0">
                          <a:latin typeface="Garamond" pitchFamily="18" charset="0"/>
                        </a:rPr>
                        <a:t>, nutraukia pokalbį arba įsiklauso; ir kt.)</a:t>
                      </a:r>
                      <a:endParaRPr lang="pl-PL"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pl-PL"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34091">
                <a:tc>
                  <a:txBody>
                    <a:bodyPr/>
                    <a:lstStyle/>
                    <a:p>
                      <a:pPr algn="just"/>
                      <a:r>
                        <a:rPr lang="lt-LT" b="1" dirty="0" smtClean="0">
                          <a:latin typeface="Garamond" pitchFamily="18" charset="0"/>
                        </a:rPr>
                        <a:t>Reakcija į netikėtą situaciją.</a:t>
                      </a:r>
                      <a:r>
                        <a:rPr lang="lt-LT" b="1" baseline="0" dirty="0" smtClean="0">
                          <a:latin typeface="Garamond" pitchFamily="18" charset="0"/>
                        </a:rPr>
                        <a:t> Pvz. Susitikimą, pokalbį su nepažįstamu, kritika, apdovanojimą.</a:t>
                      </a:r>
                      <a:endParaRPr lang="en-US" b="1" dirty="0" smtClean="0">
                        <a:latin typeface="Garamond" pitchFamily="18" charset="0"/>
                      </a:endParaRPr>
                    </a:p>
                    <a:p>
                      <a:pPr algn="just"/>
                      <a:r>
                        <a:rPr lang="en-US" dirty="0" smtClean="0">
                          <a:latin typeface="Garamond" pitchFamily="18" charset="0"/>
                        </a:rPr>
                        <a:t>(</a:t>
                      </a:r>
                      <a:r>
                        <a:rPr lang="lt-LT" dirty="0" smtClean="0">
                          <a:latin typeface="Garamond" pitchFamily="18" charset="0"/>
                        </a:rPr>
                        <a:t>žodžių trūkumas; išrausta;</a:t>
                      </a:r>
                      <a:r>
                        <a:rPr lang="lt-LT" baseline="0" dirty="0" smtClean="0">
                          <a:latin typeface="Garamond" pitchFamily="18" charset="0"/>
                        </a:rPr>
                        <a:t> rimtas; bijantis; kaip visada; lėtai arba greitai rodo jėgą; impulsyvus; nedrąsus; spontaniškai, neapgalvotai elgiasi; greitai prisitaiko; ir kt.)</a:t>
                      </a:r>
                      <a:endParaRPr lang="pl-PL"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pl-PL">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45126">
                <a:tc>
                  <a:txBody>
                    <a:bodyPr/>
                    <a:lstStyle/>
                    <a:p>
                      <a:pPr algn="just"/>
                      <a:r>
                        <a:rPr lang="lt-LT" b="1" dirty="0" smtClean="0">
                          <a:latin typeface="Garamond" pitchFamily="18" charset="0"/>
                        </a:rPr>
                        <a:t>Emocijų rodymas</a:t>
                      </a:r>
                      <a:endParaRPr lang="en-US" b="1" dirty="0" smtClean="0">
                        <a:latin typeface="Garamond" pitchFamily="18" charset="0"/>
                      </a:endParaRPr>
                    </a:p>
                    <a:p>
                      <a:pPr algn="just"/>
                      <a:r>
                        <a:rPr lang="en-US" dirty="0" smtClean="0">
                          <a:latin typeface="Garamond" pitchFamily="18" charset="0"/>
                        </a:rPr>
                        <a:t>(</a:t>
                      </a:r>
                      <a:r>
                        <a:rPr lang="lt-LT" dirty="0" smtClean="0">
                          <a:latin typeface="Garamond" pitchFamily="18" charset="0"/>
                        </a:rPr>
                        <a:t>garsiai</a:t>
                      </a:r>
                      <a:r>
                        <a:rPr lang="lt-LT" baseline="0" dirty="0" smtClean="0">
                          <a:latin typeface="Garamond" pitchFamily="18" charset="0"/>
                        </a:rPr>
                        <a:t> reiškiasi; rodo gestus; dažnai verkia; atvirai kalba apie emocijas; užsivėręs savyje; atvirai bendrauja tik su draugais; bando kontroliuoti; gali kontroliuoti veido emocijas; ir kt.)</a:t>
                      </a:r>
                      <a:endParaRPr lang="pl-PL"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pl-PL"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2028576005"/>
              </p:ext>
            </p:extLst>
          </p:nvPr>
        </p:nvGraphicFramePr>
        <p:xfrm>
          <a:off x="250825" y="260350"/>
          <a:ext cx="8713788" cy="6089010"/>
        </p:xfrm>
        <a:graphic>
          <a:graphicData uri="http://schemas.openxmlformats.org/drawingml/2006/table">
            <a:tbl>
              <a:tblPr firstRow="1" bandRow="1">
                <a:tableStyleId>{2D5ABB26-0587-4C30-8999-92F81FD0307C}</a:tableStyleId>
              </a:tblPr>
              <a:tblGrid>
                <a:gridCol w="4356894"/>
                <a:gridCol w="4356894"/>
              </a:tblGrid>
              <a:tr h="1584474">
                <a:tc>
                  <a:txBody>
                    <a:bodyPr/>
                    <a:lstStyle/>
                    <a:p>
                      <a:pPr algn="just"/>
                      <a:r>
                        <a:rPr lang="lt-LT" b="1" dirty="0" smtClean="0">
                          <a:latin typeface="Garamond" pitchFamily="18" charset="0"/>
                        </a:rPr>
                        <a:t>Kokia dažniausiai pasitaikanti</a:t>
                      </a:r>
                      <a:r>
                        <a:rPr lang="lt-LT" b="1" baseline="0" dirty="0" smtClean="0">
                          <a:latin typeface="Garamond" pitchFamily="18" charset="0"/>
                        </a:rPr>
                        <a:t> streso ir susierzinimo priežastis</a:t>
                      </a:r>
                      <a:r>
                        <a:rPr lang="en-US" b="1" dirty="0" smtClean="0">
                          <a:latin typeface="Garamond" pitchFamily="18" charset="0"/>
                        </a:rPr>
                        <a:t>?</a:t>
                      </a:r>
                    </a:p>
                    <a:p>
                      <a:pPr algn="just"/>
                      <a:r>
                        <a:rPr lang="en-US" dirty="0" smtClean="0">
                          <a:latin typeface="Garamond" pitchFamily="18" charset="0"/>
                        </a:rPr>
                        <a:t>(</a:t>
                      </a:r>
                      <a:r>
                        <a:rPr lang="lt-LT" dirty="0" smtClean="0">
                          <a:latin typeface="Garamond" pitchFamily="18" charset="0"/>
                        </a:rPr>
                        <a:t>žmonių elgsena – kokia?;</a:t>
                      </a:r>
                      <a:r>
                        <a:rPr lang="lt-LT" baseline="0" dirty="0" smtClean="0">
                          <a:latin typeface="Garamond" pitchFamily="18" charset="0"/>
                        </a:rPr>
                        <a:t> ryšiai su kitais-kokie? ;ir kt.</a:t>
                      </a:r>
                      <a:r>
                        <a:rPr lang="en-US" dirty="0" smtClean="0">
                          <a:latin typeface="Garamond" pitchFamily="18" charset="0"/>
                        </a:rPr>
                        <a:t>)</a:t>
                      </a:r>
                      <a:endParaRPr lang="pl-PL"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pl-PL"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44216">
                <a:tc>
                  <a:txBody>
                    <a:bodyPr/>
                    <a:lstStyle/>
                    <a:p>
                      <a:pPr algn="just"/>
                      <a:r>
                        <a:rPr lang="lt-LT" b="1" dirty="0" smtClean="0">
                          <a:latin typeface="Garamond" pitchFamily="18" charset="0"/>
                        </a:rPr>
                        <a:t>Jei jis/ji</a:t>
                      </a:r>
                      <a:r>
                        <a:rPr lang="lt-LT" b="1" baseline="0" dirty="0" smtClean="0">
                          <a:latin typeface="Garamond" pitchFamily="18" charset="0"/>
                        </a:rPr>
                        <a:t> blogos nuotaikos</a:t>
                      </a:r>
                      <a:r>
                        <a:rPr lang="pl-PL" b="1" baseline="0" dirty="0" smtClean="0">
                          <a:latin typeface="Garamond" pitchFamily="18" charset="0"/>
                        </a:rPr>
                        <a:t>…</a:t>
                      </a:r>
                      <a:endParaRPr lang="en-US" b="1" dirty="0" smtClean="0">
                        <a:latin typeface="Garamond" pitchFamily="18" charset="0"/>
                      </a:endParaRPr>
                    </a:p>
                    <a:p>
                      <a:pPr algn="just"/>
                      <a:r>
                        <a:rPr lang="en-US" dirty="0" smtClean="0">
                          <a:latin typeface="Garamond" pitchFamily="18" charset="0"/>
                        </a:rPr>
                        <a:t>  (</a:t>
                      </a:r>
                      <a:r>
                        <a:rPr lang="lt-LT" dirty="0" smtClean="0">
                          <a:latin typeface="Garamond" pitchFamily="18" charset="0"/>
                        </a:rPr>
                        <a:t>žaidžia</a:t>
                      </a:r>
                      <a:r>
                        <a:rPr lang="lt-LT" baseline="0" dirty="0" smtClean="0">
                          <a:latin typeface="Garamond" pitchFamily="18" charset="0"/>
                        </a:rPr>
                        <a:t> su kitais; užsidaro savyje; lengvai galima pataisyti nuotaiką į gerąją pusę; perima pozityvią energiją iš kitų; bando nusiraminti – kaip?; ir kt.)</a:t>
                      </a:r>
                      <a:endParaRPr lang="pl-PL" dirty="0" smtClean="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pl-PL">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45126">
                <a:tc>
                  <a:txBody>
                    <a:bodyPr/>
                    <a:lstStyle/>
                    <a:p>
                      <a:pPr algn="just"/>
                      <a:r>
                        <a:rPr lang="lt-LT" b="1" dirty="0" smtClean="0">
                          <a:latin typeface="Garamond" pitchFamily="18" charset="0"/>
                        </a:rPr>
                        <a:t>Kantri ar nekantri</a:t>
                      </a:r>
                      <a:r>
                        <a:rPr lang="lt-LT" b="1" baseline="0" dirty="0" smtClean="0">
                          <a:latin typeface="Garamond" pitchFamily="18" charset="0"/>
                        </a:rPr>
                        <a:t> asmenybė</a:t>
                      </a:r>
                    </a:p>
                    <a:p>
                      <a:pPr algn="just"/>
                      <a:r>
                        <a:rPr lang="lt-LT" b="1" baseline="0" dirty="0" smtClean="0">
                          <a:latin typeface="Garamond" pitchFamily="18" charset="0"/>
                        </a:rPr>
                        <a:t>Nurodykite situacijos pavyzdžių</a:t>
                      </a:r>
                      <a:endParaRPr lang="en-US" b="1" dirty="0" smtClean="0">
                        <a:latin typeface="Garamond" pitchFamily="18" charset="0"/>
                      </a:endParaRPr>
                    </a:p>
                    <a:p>
                      <a:pPr algn="just"/>
                      <a:r>
                        <a:rPr lang="en-US" dirty="0" smtClean="0">
                          <a:latin typeface="Garamond" pitchFamily="18" charset="0"/>
                        </a:rPr>
                        <a:t>(</a:t>
                      </a:r>
                      <a:r>
                        <a:rPr lang="lt-LT" dirty="0" smtClean="0">
                          <a:latin typeface="Garamond" pitchFamily="18" charset="0"/>
                        </a:rPr>
                        <a:t>dažnaia pertraukia pokalbį;</a:t>
                      </a:r>
                      <a:r>
                        <a:rPr lang="lt-LT" baseline="0" dirty="0" smtClean="0">
                          <a:latin typeface="Garamond" pitchFamily="18" charset="0"/>
                        </a:rPr>
                        <a:t> greitai kaltina </a:t>
                      </a:r>
                      <a:r>
                        <a:rPr lang="lt-LT" baseline="0" dirty="0" smtClean="0">
                          <a:latin typeface="Garamond" pitchFamily="18" charset="0"/>
                        </a:rPr>
                        <a:t>kitus</a:t>
                      </a:r>
                      <a:r>
                        <a:rPr lang="lt-LT" baseline="0" dirty="0" smtClean="0">
                          <a:latin typeface="Garamond" pitchFamily="18" charset="0"/>
                        </a:rPr>
                        <a:t>; greitai susierzina; nešvaisto laiko pasiruošimui, iškart puola prie darbo;  nepatenkinas savo tiksliu darbu; greit išblaškomas sunkumų; laikosi plano žingsnis po žingsnio; nori pokyčių; greitai nuobodu; ir kt.)</a:t>
                      </a:r>
                      <a:endParaRPr lang="pl-PL"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pl-PL"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1334975945"/>
              </p:ext>
            </p:extLst>
          </p:nvPr>
        </p:nvGraphicFramePr>
        <p:xfrm>
          <a:off x="250825" y="260350"/>
          <a:ext cx="8713788" cy="5901022"/>
        </p:xfrm>
        <a:graphic>
          <a:graphicData uri="http://schemas.openxmlformats.org/drawingml/2006/table">
            <a:tbl>
              <a:tblPr firstRow="1" bandRow="1">
                <a:tableStyleId>{2D5ABB26-0587-4C30-8999-92F81FD0307C}</a:tableStyleId>
              </a:tblPr>
              <a:tblGrid>
                <a:gridCol w="4356894"/>
                <a:gridCol w="4356894"/>
              </a:tblGrid>
              <a:tr h="1584474">
                <a:tc>
                  <a:txBody>
                    <a:bodyPr/>
                    <a:lstStyle/>
                    <a:p>
                      <a:pPr algn="just"/>
                      <a:r>
                        <a:rPr lang="lt-LT" b="1" dirty="0" smtClean="0">
                          <a:latin typeface="Garamond" pitchFamily="18" charset="0"/>
                        </a:rPr>
                        <a:t>Kokiose</a:t>
                      </a:r>
                      <a:r>
                        <a:rPr lang="lt-LT" b="1" baseline="0" dirty="0" smtClean="0">
                          <a:latin typeface="Garamond" pitchFamily="18" charset="0"/>
                        </a:rPr>
                        <a:t> situacijose jis/ji patiria stresą</a:t>
                      </a:r>
                      <a:r>
                        <a:rPr lang="pl-PL" b="1" dirty="0" smtClean="0">
                          <a:latin typeface="Garamond" pitchFamily="18" charset="0"/>
                        </a:rPr>
                        <a:t>? </a:t>
                      </a:r>
                      <a:endParaRPr lang="lt-LT" b="1" dirty="0" smtClean="0">
                        <a:latin typeface="Garamond" pitchFamily="18" charset="0"/>
                      </a:endParaRPr>
                    </a:p>
                    <a:p>
                      <a:pPr algn="just"/>
                      <a:r>
                        <a:rPr lang="lt-LT" b="1" dirty="0" smtClean="0">
                          <a:latin typeface="Garamond" pitchFamily="18" charset="0"/>
                        </a:rPr>
                        <a:t>Kaip jis/ji</a:t>
                      </a:r>
                      <a:r>
                        <a:rPr lang="lt-LT" b="1" baseline="0" dirty="0" smtClean="0">
                          <a:latin typeface="Garamond" pitchFamily="18" charset="0"/>
                        </a:rPr>
                        <a:t> elgiasi stresinėse situacijose?</a:t>
                      </a:r>
                      <a:endParaRPr lang="pl-PL" b="1" dirty="0" smtClean="0">
                        <a:latin typeface="Garamond" pitchFamily="18" charset="0"/>
                      </a:endParaRPr>
                    </a:p>
                    <a:p>
                      <a:pPr algn="just"/>
                      <a:r>
                        <a:rPr lang="pl-PL" dirty="0" smtClean="0">
                          <a:latin typeface="Garamond" pitchFamily="18" charset="0"/>
                        </a:rPr>
                        <a:t>(</a:t>
                      </a:r>
                      <a:r>
                        <a:rPr lang="lt-LT" dirty="0" smtClean="0">
                          <a:latin typeface="Garamond" pitchFamily="18" charset="0"/>
                        </a:rPr>
                        <a:t>atsakinėjant mokykloje; </a:t>
                      </a:r>
                      <a:r>
                        <a:rPr lang="lt-LT" baseline="0" dirty="0" smtClean="0">
                          <a:latin typeface="Garamond" pitchFamily="18" charset="0"/>
                        </a:rPr>
                        <a:t> sprendžiant tesrą, dirbant skubant; kai sukritikuoja; ir kt.)</a:t>
                      </a:r>
                    </a:p>
                    <a:p>
                      <a:pPr algn="just"/>
                      <a:r>
                        <a:rPr lang="lt-LT" baseline="0" dirty="0" smtClean="0">
                          <a:latin typeface="Garamond" pitchFamily="18" charset="0"/>
                        </a:rPr>
                        <a:t>(stresas </a:t>
                      </a:r>
                      <a:r>
                        <a:rPr lang="lt-LT" baseline="0" dirty="0" smtClean="0">
                          <a:latin typeface="Garamond" pitchFamily="18" charset="0"/>
                        </a:rPr>
                        <a:t>suparalyžiuoja; </a:t>
                      </a:r>
                      <a:r>
                        <a:rPr lang="lt-LT" baseline="0" dirty="0" smtClean="0">
                          <a:latin typeface="Garamond" pitchFamily="18" charset="0"/>
                        </a:rPr>
                        <a:t>kūno atsakas-reakcija; greitai susitvarko; mėgsta </a:t>
                      </a:r>
                      <a:r>
                        <a:rPr lang="lt-LT" baseline="0" dirty="0" smtClean="0">
                          <a:latin typeface="Garamond" pitchFamily="18" charset="0"/>
                        </a:rPr>
                        <a:t>iššūkius ir </a:t>
                      </a:r>
                      <a:r>
                        <a:rPr lang="lt-LT" baseline="0" dirty="0" smtClean="0">
                          <a:latin typeface="Garamond" pitchFamily="18" charset="0"/>
                        </a:rPr>
                        <a:t>kt.)</a:t>
                      </a:r>
                      <a:endParaRPr lang="pl-PL" dirty="0" smtClean="0">
                        <a:latin typeface="Garamond" pitchFamily="18" charset="0"/>
                      </a:endParaRPr>
                    </a:p>
                    <a:p>
                      <a:pPr algn="just"/>
                      <a:endParaRPr lang="pl-PL"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pl-PL"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44216">
                <a:tc>
                  <a:txBody>
                    <a:bodyPr/>
                    <a:lstStyle/>
                    <a:p>
                      <a:pPr algn="just"/>
                      <a:r>
                        <a:rPr lang="lt-LT" b="1" dirty="0" smtClean="0">
                          <a:latin typeface="Garamond" pitchFamily="18" charset="0"/>
                        </a:rPr>
                        <a:t>Reakcija į </a:t>
                      </a:r>
                      <a:r>
                        <a:rPr lang="lt-LT" b="1" dirty="0" smtClean="0">
                          <a:latin typeface="Garamond" pitchFamily="18" charset="0"/>
                        </a:rPr>
                        <a:t>nesėkmę</a:t>
                      </a:r>
                      <a:endParaRPr lang="en-US" b="1" dirty="0" smtClean="0">
                        <a:latin typeface="Garamond" pitchFamily="18" charset="0"/>
                      </a:endParaRPr>
                    </a:p>
                    <a:p>
                      <a:pPr algn="just"/>
                      <a:r>
                        <a:rPr lang="en-US" dirty="0" smtClean="0">
                          <a:latin typeface="Garamond" pitchFamily="18" charset="0"/>
                        </a:rPr>
                        <a:t>(</a:t>
                      </a:r>
                      <a:r>
                        <a:rPr lang="lt-LT" dirty="0" smtClean="0">
                          <a:latin typeface="Garamond" pitchFamily="18" charset="0"/>
                        </a:rPr>
                        <a:t>nusivylęs; greit pasiduoda; </a:t>
                      </a:r>
                      <a:r>
                        <a:rPr lang="lt-LT" dirty="0" smtClean="0">
                          <a:latin typeface="Garamond" pitchFamily="18" charset="0"/>
                        </a:rPr>
                        <a:t>motyvuotas </a:t>
                      </a:r>
                      <a:r>
                        <a:rPr lang="lt-LT" dirty="0" smtClean="0">
                          <a:latin typeface="Garamond" pitchFamily="18" charset="0"/>
                        </a:rPr>
                        <a:t>veikti</a:t>
                      </a:r>
                      <a:r>
                        <a:rPr lang="lt-LT" baseline="0" dirty="0" smtClean="0">
                          <a:latin typeface="Garamond" pitchFamily="18" charset="0"/>
                        </a:rPr>
                        <a:t> toliau; gali rasti išeitį; patinka klausyti kitų patarimų; analizuoja ir pergalvoja klaidas; patinka iššūkiai; ir kt.)</a:t>
                      </a:r>
                      <a:endParaRPr lang="pl-PL"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pl-PL">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45126">
                <a:tc>
                  <a:txBody>
                    <a:bodyPr/>
                    <a:lstStyle/>
                    <a:p>
                      <a:pPr algn="just"/>
                      <a:r>
                        <a:rPr lang="lt-LT" b="1" dirty="0" smtClean="0">
                          <a:latin typeface="Garamond" pitchFamily="18" charset="0"/>
                        </a:rPr>
                        <a:t>Ar jam/jai</a:t>
                      </a:r>
                      <a:r>
                        <a:rPr lang="lt-LT" b="1" baseline="0" dirty="0" smtClean="0">
                          <a:latin typeface="Garamond" pitchFamily="18" charset="0"/>
                        </a:rPr>
                        <a:t> patinka mokytis?</a:t>
                      </a:r>
                    </a:p>
                    <a:p>
                      <a:pPr algn="just"/>
                      <a:r>
                        <a:rPr lang="lt-LT" b="1" baseline="0" dirty="0" smtClean="0">
                          <a:latin typeface="Garamond" pitchFamily="18" charset="0"/>
                        </a:rPr>
                        <a:t>Ar jis/ji gaba mokytis, ilgam sutelkti dėmesį ?</a:t>
                      </a:r>
                    </a:p>
                    <a:p>
                      <a:pPr algn="just"/>
                      <a:r>
                        <a:rPr lang="lt-LT" b="1" baseline="0" dirty="0" smtClean="0">
                          <a:latin typeface="Garamond" pitchFamily="18" charset="0"/>
                        </a:rPr>
                        <a:t>Ar jis/ji perspektyvus ir sunkiai dirbanis?</a:t>
                      </a:r>
                      <a:endParaRPr lang="en-US" b="1" dirty="0" smtClean="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pl-PL"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1017952212"/>
              </p:ext>
            </p:extLst>
          </p:nvPr>
        </p:nvGraphicFramePr>
        <p:xfrm>
          <a:off x="250825" y="260350"/>
          <a:ext cx="8713788" cy="6260450"/>
        </p:xfrm>
        <a:graphic>
          <a:graphicData uri="http://schemas.openxmlformats.org/drawingml/2006/table">
            <a:tbl>
              <a:tblPr firstRow="1" bandRow="1">
                <a:tableStyleId>{2D5ABB26-0587-4C30-8999-92F81FD0307C}</a:tableStyleId>
              </a:tblPr>
              <a:tblGrid>
                <a:gridCol w="4356894"/>
                <a:gridCol w="4356894"/>
              </a:tblGrid>
              <a:tr h="1584474">
                <a:tc>
                  <a:txBody>
                    <a:bodyPr/>
                    <a:lstStyle/>
                    <a:p>
                      <a:pPr algn="just"/>
                      <a:r>
                        <a:rPr lang="lt-LT" sz="1800" b="1" dirty="0" smtClean="0">
                          <a:latin typeface="Garamond" pitchFamily="18" charset="0"/>
                        </a:rPr>
                        <a:t>Pareigingumas</a:t>
                      </a:r>
                      <a:endParaRPr lang="en-US" sz="1800" b="1" dirty="0" smtClean="0">
                        <a:latin typeface="Garamond" pitchFamily="18" charset="0"/>
                      </a:endParaRPr>
                    </a:p>
                    <a:p>
                      <a:pPr algn="just"/>
                      <a:r>
                        <a:rPr lang="en-US" sz="1800" dirty="0" smtClean="0">
                          <a:latin typeface="Garamond" pitchFamily="18" charset="0"/>
                        </a:rPr>
                        <a:t>(</a:t>
                      </a:r>
                      <a:r>
                        <a:rPr lang="en-US" sz="1800" dirty="0" err="1" smtClean="0">
                          <a:latin typeface="Garamond" pitchFamily="18" charset="0"/>
                        </a:rPr>
                        <a:t>po</a:t>
                      </a:r>
                      <a:r>
                        <a:rPr lang="en-US" sz="1800" dirty="0" smtClean="0">
                          <a:latin typeface="Garamond" pitchFamily="18" charset="0"/>
                        </a:rPr>
                        <a:t> </a:t>
                      </a:r>
                      <a:r>
                        <a:rPr lang="en-US" sz="1800" dirty="0" err="1" smtClean="0">
                          <a:latin typeface="Garamond" pitchFamily="18" charset="0"/>
                        </a:rPr>
                        <a:t>pertraukos</a:t>
                      </a:r>
                      <a:r>
                        <a:rPr lang="en-US" sz="1800" dirty="0" smtClean="0">
                          <a:latin typeface="Garamond" pitchFamily="18" charset="0"/>
                        </a:rPr>
                        <a:t> </a:t>
                      </a:r>
                      <a:r>
                        <a:rPr lang="en-US" sz="1800" dirty="0" err="1" smtClean="0">
                          <a:latin typeface="Garamond" pitchFamily="18" charset="0"/>
                        </a:rPr>
                        <a:t>lengvai</a:t>
                      </a:r>
                      <a:r>
                        <a:rPr lang="en-US" sz="1800" dirty="0" smtClean="0">
                          <a:latin typeface="Garamond" pitchFamily="18" charset="0"/>
                        </a:rPr>
                        <a:t> </a:t>
                      </a:r>
                      <a:r>
                        <a:rPr lang="en-US" sz="1800" dirty="0" err="1" smtClean="0">
                          <a:latin typeface="Garamond" pitchFamily="18" charset="0"/>
                        </a:rPr>
                        <a:t>grįžta</a:t>
                      </a:r>
                      <a:r>
                        <a:rPr lang="en-US" sz="1800" dirty="0" smtClean="0">
                          <a:latin typeface="Garamond" pitchFamily="18" charset="0"/>
                        </a:rPr>
                        <a:t> </a:t>
                      </a:r>
                      <a:r>
                        <a:rPr lang="lt-LT" sz="1800" dirty="0" smtClean="0">
                          <a:latin typeface="Garamond" pitchFamily="18" charset="0"/>
                        </a:rPr>
                        <a:t>prie užduoties</a:t>
                      </a:r>
                      <a:r>
                        <a:rPr lang="en-US" sz="1800" dirty="0" smtClean="0">
                          <a:latin typeface="Garamond" pitchFamily="18" charset="0"/>
                        </a:rPr>
                        <a:t>;; </a:t>
                      </a:r>
                      <a:r>
                        <a:rPr lang="en-US" sz="1800" dirty="0" err="1" smtClean="0">
                          <a:latin typeface="Garamond" pitchFamily="18" charset="0"/>
                        </a:rPr>
                        <a:t>sistemingai</a:t>
                      </a:r>
                      <a:r>
                        <a:rPr lang="en-US" sz="1800" dirty="0" smtClean="0">
                          <a:latin typeface="Garamond" pitchFamily="18" charset="0"/>
                        </a:rPr>
                        <a:t> </a:t>
                      </a:r>
                      <a:r>
                        <a:rPr lang="en-US" sz="1800" dirty="0" err="1" smtClean="0">
                          <a:latin typeface="Garamond" pitchFamily="18" charset="0"/>
                        </a:rPr>
                        <a:t>mokosi</a:t>
                      </a:r>
                      <a:r>
                        <a:rPr lang="en-US" sz="1800" dirty="0" smtClean="0">
                          <a:latin typeface="Garamond" pitchFamily="18" charset="0"/>
                        </a:rPr>
                        <a:t>; </a:t>
                      </a:r>
                      <a:r>
                        <a:rPr lang="lt-LT" sz="1800" dirty="0" smtClean="0">
                          <a:latin typeface="Garamond" pitchFamily="18" charset="0"/>
                        </a:rPr>
                        <a:t>mokosi</a:t>
                      </a:r>
                      <a:r>
                        <a:rPr lang="lt-LT" sz="1800" baseline="0" dirty="0" smtClean="0">
                          <a:latin typeface="Garamond" pitchFamily="18" charset="0"/>
                        </a:rPr>
                        <a:t> iš klaidų</a:t>
                      </a:r>
                      <a:r>
                        <a:rPr lang="en-US" sz="1800" dirty="0" smtClean="0">
                          <a:latin typeface="Garamond" pitchFamily="18" charset="0"/>
                        </a:rPr>
                        <a:t>; </a:t>
                      </a:r>
                      <a:r>
                        <a:rPr lang="lt-LT" sz="1800" dirty="0" smtClean="0">
                          <a:latin typeface="Garamond" pitchFamily="18" charset="0"/>
                        </a:rPr>
                        <a:t>greitai tampa</a:t>
                      </a:r>
                      <a:r>
                        <a:rPr lang="lt-LT" sz="1800" baseline="0" dirty="0" smtClean="0">
                          <a:latin typeface="Garamond" pitchFamily="18" charset="0"/>
                        </a:rPr>
                        <a:t> nuobodu ir pasiduoda</a:t>
                      </a:r>
                      <a:r>
                        <a:rPr lang="en-US" sz="1800" dirty="0" smtClean="0">
                          <a:latin typeface="Garamond" pitchFamily="18" charset="0"/>
                        </a:rPr>
                        <a:t>; </a:t>
                      </a:r>
                      <a:r>
                        <a:rPr lang="en-US" sz="1800" dirty="0" err="1" smtClean="0">
                          <a:latin typeface="Garamond" pitchFamily="18" charset="0"/>
                        </a:rPr>
                        <a:t>gali</a:t>
                      </a:r>
                      <a:r>
                        <a:rPr lang="en-US" sz="1800" dirty="0" smtClean="0">
                          <a:latin typeface="Garamond" pitchFamily="18" charset="0"/>
                        </a:rPr>
                        <a:t> </a:t>
                      </a:r>
                      <a:r>
                        <a:rPr lang="lt-LT" sz="1800" dirty="0" smtClean="0">
                          <a:latin typeface="Garamond" pitchFamily="18" charset="0"/>
                        </a:rPr>
                        <a:t>paaukoti</a:t>
                      </a:r>
                      <a:r>
                        <a:rPr lang="en-US" sz="1800" dirty="0" smtClean="0">
                          <a:latin typeface="Garamond" pitchFamily="18" charset="0"/>
                        </a:rPr>
                        <a:t> </a:t>
                      </a:r>
                      <a:r>
                        <a:rPr lang="en-US" sz="1800" dirty="0" err="1" smtClean="0">
                          <a:latin typeface="Garamond" pitchFamily="18" charset="0"/>
                        </a:rPr>
                        <a:t>laisvalaikį</a:t>
                      </a:r>
                      <a:r>
                        <a:rPr lang="en-US" sz="1800" dirty="0" smtClean="0">
                          <a:latin typeface="Garamond" pitchFamily="18" charset="0"/>
                        </a:rPr>
                        <a:t>, </a:t>
                      </a:r>
                      <a:r>
                        <a:rPr lang="en-US" sz="1800" dirty="0" err="1" smtClean="0">
                          <a:latin typeface="Garamond" pitchFamily="18" charset="0"/>
                        </a:rPr>
                        <a:t>nes</a:t>
                      </a:r>
                      <a:r>
                        <a:rPr lang="en-US" sz="1800" dirty="0" smtClean="0">
                          <a:latin typeface="Garamond" pitchFamily="18" charset="0"/>
                        </a:rPr>
                        <a:t> </a:t>
                      </a:r>
                      <a:r>
                        <a:rPr lang="lt-LT" sz="1800" dirty="0" smtClean="0">
                          <a:latin typeface="Garamond" pitchFamily="18" charset="0"/>
                        </a:rPr>
                        <a:t>turi </a:t>
                      </a:r>
                      <a:r>
                        <a:rPr lang="en-US" sz="1800" dirty="0" err="1" smtClean="0">
                          <a:latin typeface="Garamond" pitchFamily="18" charset="0"/>
                        </a:rPr>
                        <a:t>pareig</a:t>
                      </a:r>
                      <a:r>
                        <a:rPr lang="lt-LT" sz="1800" dirty="0" smtClean="0">
                          <a:latin typeface="Garamond" pitchFamily="18" charset="0"/>
                        </a:rPr>
                        <a:t>ų</a:t>
                      </a:r>
                      <a:r>
                        <a:rPr lang="en-US" sz="1800" dirty="0" smtClean="0">
                          <a:latin typeface="Garamond" pitchFamily="18" charset="0"/>
                        </a:rPr>
                        <a:t>; </a:t>
                      </a:r>
                      <a:r>
                        <a:rPr lang="lt-LT" sz="1800" dirty="0" smtClean="0">
                          <a:latin typeface="Garamond" pitchFamily="18" charset="0"/>
                        </a:rPr>
                        <a:t>(ne)</a:t>
                      </a:r>
                      <a:r>
                        <a:rPr lang="en-US" sz="1800" dirty="0" err="1" smtClean="0">
                          <a:latin typeface="Garamond" pitchFamily="18" charset="0"/>
                        </a:rPr>
                        <a:t>punktualus</a:t>
                      </a:r>
                      <a:r>
                        <a:rPr lang="en-US" sz="1800" dirty="0" smtClean="0">
                          <a:latin typeface="Garamond" pitchFamily="18" charset="0"/>
                        </a:rPr>
                        <a:t>; </a:t>
                      </a:r>
                      <a:r>
                        <a:rPr lang="lt-LT" sz="1800" dirty="0" smtClean="0">
                          <a:latin typeface="Garamond" pitchFamily="18" charset="0"/>
                        </a:rPr>
                        <a:t>dažnai</a:t>
                      </a:r>
                      <a:r>
                        <a:rPr lang="lt-LT" sz="1800" baseline="0" dirty="0" smtClean="0">
                          <a:latin typeface="Garamond" pitchFamily="18" charset="0"/>
                        </a:rPr>
                        <a:t> pamiršta mokymosi reikmenis; įsigilinęs į temą; lanko mokyklą npaisant fizinių negalavimų;ir kt.)</a:t>
                      </a:r>
                      <a:endParaRPr lang="pl-PL" sz="1800"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pl-PL"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8450">
                <a:tc>
                  <a:txBody>
                    <a:bodyPr/>
                    <a:lstStyle/>
                    <a:p>
                      <a:pPr algn="just"/>
                      <a:r>
                        <a:rPr lang="lt-LT" b="1" dirty="0" smtClean="0">
                          <a:latin typeface="Garamond" pitchFamily="18" charset="0"/>
                        </a:rPr>
                        <a:t>Trys silpnybės</a:t>
                      </a:r>
                      <a:r>
                        <a:rPr lang="pl-PL" b="1" dirty="0" smtClean="0">
                          <a:latin typeface="Garamond" pitchFamily="18" charset="0"/>
                        </a:rPr>
                        <a:t>…</a:t>
                      </a:r>
                    </a:p>
                    <a:p>
                      <a:pPr algn="just"/>
                      <a:endParaRPr lang="pl-PL" b="1" dirty="0" smtClean="0">
                        <a:latin typeface="Garamond" pitchFamily="18" charset="0"/>
                      </a:endParaRPr>
                    </a:p>
                    <a:p>
                      <a:pPr algn="just"/>
                      <a:r>
                        <a:rPr lang="pl-PL" b="1" dirty="0" smtClean="0">
                          <a:latin typeface="Garamond" pitchFamily="18" charset="0"/>
                        </a:rPr>
                        <a:t>T</a:t>
                      </a:r>
                      <a:r>
                        <a:rPr lang="lt-LT" b="1" dirty="0" smtClean="0">
                          <a:latin typeface="Garamond" pitchFamily="18" charset="0"/>
                        </a:rPr>
                        <a:t>rys stiprybės</a:t>
                      </a:r>
                      <a:r>
                        <a:rPr lang="pl-PL" b="1" dirty="0" smtClean="0">
                          <a:latin typeface="Garamond" pitchFamily="18" charset="0"/>
                        </a:rPr>
                        <a:t>…</a:t>
                      </a:r>
                      <a:endParaRPr lang="pl-PL"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pl-PL">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45126">
                <a:tc>
                  <a:txBody>
                    <a:bodyPr/>
                    <a:lstStyle/>
                    <a:p>
                      <a:pPr algn="just"/>
                      <a:r>
                        <a:rPr lang="lt-LT" b="1" dirty="0" smtClean="0">
                          <a:latin typeface="Garamond" pitchFamily="18" charset="0"/>
                        </a:rPr>
                        <a:t>Mano</a:t>
                      </a:r>
                      <a:r>
                        <a:rPr lang="lt-LT" b="1" baseline="0" dirty="0" smtClean="0">
                          <a:latin typeface="Garamond" pitchFamily="18" charset="0"/>
                        </a:rPr>
                        <a:t> nuomone, jo/jos asmenybės tipas yra</a:t>
                      </a:r>
                      <a:r>
                        <a:rPr lang="pl-PL" b="1" dirty="0" smtClean="0">
                          <a:latin typeface="Garamond" pitchFamily="18" charset="0"/>
                        </a:rPr>
                        <a:t>….</a:t>
                      </a:r>
                      <a:endParaRPr lang="en-US" b="1" dirty="0" smtClean="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indent="-342900" algn="just" defTabSz="914400" rtl="0" eaLnBrk="1" fontAlgn="auto" latinLnBrk="0" hangingPunct="1">
                        <a:lnSpc>
                          <a:spcPct val="100000"/>
                        </a:lnSpc>
                        <a:spcBef>
                          <a:spcPts val="0"/>
                        </a:spcBef>
                        <a:spcAft>
                          <a:spcPts val="0"/>
                        </a:spcAft>
                        <a:buClrTx/>
                        <a:buSzTx/>
                        <a:buFontTx/>
                        <a:buAutoNum type="alphaLcParenR"/>
                        <a:tabLst/>
                        <a:defRPr/>
                      </a:pPr>
                      <a:r>
                        <a:rPr lang="lt-LT" dirty="0" smtClean="0">
                          <a:latin typeface="Garamond" pitchFamily="18" charset="0"/>
                        </a:rPr>
                        <a:t>Intravertas </a:t>
                      </a:r>
                      <a:r>
                        <a:rPr lang="en-US" dirty="0" smtClean="0">
                          <a:latin typeface="Garamond" pitchFamily="18" charset="0"/>
                        </a:rPr>
                        <a:t>b) </a:t>
                      </a:r>
                      <a:r>
                        <a:rPr lang="lt-LT" dirty="0" smtClean="0">
                          <a:latin typeface="Garamond" pitchFamily="18" charset="0"/>
                        </a:rPr>
                        <a:t>Ekstravertas</a:t>
                      </a:r>
                      <a:endParaRPr lang="pl-PL" dirty="0" smtClean="0">
                        <a:latin typeface="Garamond" pitchFamily="18" charset="0"/>
                      </a:endParaRPr>
                    </a:p>
                    <a:p>
                      <a:pPr marL="342900" marR="0" indent="-342900" algn="just" defTabSz="914400" rtl="0" eaLnBrk="1" fontAlgn="auto" latinLnBrk="0" hangingPunct="1">
                        <a:lnSpc>
                          <a:spcPct val="100000"/>
                        </a:lnSpc>
                        <a:spcBef>
                          <a:spcPts val="0"/>
                        </a:spcBef>
                        <a:spcAft>
                          <a:spcPts val="0"/>
                        </a:spcAft>
                        <a:buClrTx/>
                        <a:buSzTx/>
                        <a:buFontTx/>
                        <a:buAutoNum type="alphaLcParenR"/>
                        <a:tabLst/>
                        <a:defRPr/>
                      </a:pPr>
                      <a:endParaRPr lang="pl-PL" dirty="0" smtClean="0">
                        <a:latin typeface="Garamond" pitchFamily="18" charset="0"/>
                      </a:endParaRPr>
                    </a:p>
                    <a:p>
                      <a:pPr marL="342900" marR="0" indent="-342900" algn="just" defTabSz="914400" rtl="0" eaLnBrk="1" fontAlgn="auto" latinLnBrk="0" hangingPunct="1">
                        <a:lnSpc>
                          <a:spcPct val="100000"/>
                        </a:lnSpc>
                        <a:spcBef>
                          <a:spcPts val="0"/>
                        </a:spcBef>
                        <a:spcAft>
                          <a:spcPts val="0"/>
                        </a:spcAft>
                        <a:buClrTx/>
                        <a:buSzTx/>
                        <a:buFontTx/>
                        <a:buNone/>
                        <a:tabLst/>
                        <a:defRPr/>
                      </a:pPr>
                      <a:endParaRPr lang="pl-PL" dirty="0" smtClean="0">
                        <a:latin typeface="Garamond" pitchFamily="18" charset="0"/>
                      </a:endParaRPr>
                    </a:p>
                    <a:p>
                      <a:pPr marL="514350" indent="-514350">
                        <a:buNone/>
                      </a:pPr>
                      <a:r>
                        <a:rPr lang="pl-PL" sz="1800" dirty="0" smtClean="0">
                          <a:latin typeface="Garamond" pitchFamily="18" charset="0"/>
                        </a:rPr>
                        <a:t>a) San</a:t>
                      </a:r>
                      <a:r>
                        <a:rPr lang="lt-LT" sz="1800" dirty="0" smtClean="0">
                          <a:latin typeface="Garamond" pitchFamily="18" charset="0"/>
                        </a:rPr>
                        <a:t>gvininkas</a:t>
                      </a:r>
                      <a:r>
                        <a:rPr lang="pl-PL" sz="1800" baseline="0" dirty="0" smtClean="0">
                          <a:latin typeface="Garamond" pitchFamily="18" charset="0"/>
                        </a:rPr>
                        <a:t> </a:t>
                      </a:r>
                      <a:r>
                        <a:rPr lang="pl-PL" sz="1800" dirty="0" smtClean="0">
                          <a:latin typeface="Garamond" pitchFamily="18" charset="0"/>
                        </a:rPr>
                        <a:t>b) Choler</a:t>
                      </a:r>
                      <a:r>
                        <a:rPr lang="lt-LT" sz="1800" dirty="0" smtClean="0">
                          <a:latin typeface="Garamond" pitchFamily="18" charset="0"/>
                        </a:rPr>
                        <a:t>ikas</a:t>
                      </a:r>
                      <a:r>
                        <a:rPr lang="pl-PL" sz="1800" dirty="0" smtClean="0">
                          <a:latin typeface="Garamond" pitchFamily="18" charset="0"/>
                        </a:rPr>
                        <a:t>  c) Melan</a:t>
                      </a:r>
                      <a:r>
                        <a:rPr lang="lt-LT" sz="1800" dirty="0" smtClean="0">
                          <a:latin typeface="Garamond" pitchFamily="18" charset="0"/>
                        </a:rPr>
                        <a:t>holikas</a:t>
                      </a:r>
                      <a:r>
                        <a:rPr lang="pl-PL" sz="1800" dirty="0" smtClean="0">
                          <a:latin typeface="Garamond" pitchFamily="18" charset="0"/>
                        </a:rPr>
                        <a:t>	     </a:t>
                      </a:r>
                    </a:p>
                    <a:p>
                      <a:pPr marL="514350" indent="-514350">
                        <a:buNone/>
                      </a:pPr>
                      <a:r>
                        <a:rPr lang="pl-PL" sz="1800" dirty="0" smtClean="0">
                          <a:latin typeface="Garamond" pitchFamily="18" charset="0"/>
                        </a:rPr>
                        <a:t>d) </a:t>
                      </a:r>
                      <a:r>
                        <a:rPr lang="lt-LT" sz="1800" dirty="0" smtClean="0">
                          <a:latin typeface="Garamond" pitchFamily="18" charset="0"/>
                        </a:rPr>
                        <a:t>Flegmatikas</a:t>
                      </a:r>
                      <a:r>
                        <a:rPr lang="pl-PL" sz="1800" baseline="0" dirty="0" smtClean="0">
                          <a:latin typeface="Garamond" pitchFamily="18" charset="0"/>
                        </a:rPr>
                        <a:t>     </a:t>
                      </a:r>
                      <a:r>
                        <a:rPr lang="pl-PL" sz="1800" dirty="0" smtClean="0">
                          <a:latin typeface="Garamond" pitchFamily="18" charset="0"/>
                        </a:rPr>
                        <a:t>e) </a:t>
                      </a:r>
                      <a:r>
                        <a:rPr lang="lt-LT" sz="1800" dirty="0" smtClean="0">
                          <a:latin typeface="Garamond" pitchFamily="18" charset="0"/>
                        </a:rPr>
                        <a:t>Mišinys</a:t>
                      </a:r>
                      <a:r>
                        <a:rPr lang="pl-PL" sz="1800" dirty="0" smtClean="0">
                          <a:latin typeface="Garamond" pitchFamily="18" charset="0"/>
                        </a:rPr>
                        <a:t>…………….</a:t>
                      </a:r>
                    </a:p>
                    <a:p>
                      <a:pPr marL="342900" marR="0" indent="-342900" algn="just" defTabSz="914400" rtl="0" eaLnBrk="1" fontAlgn="auto" latinLnBrk="0" hangingPunct="1">
                        <a:lnSpc>
                          <a:spcPct val="100000"/>
                        </a:lnSpc>
                        <a:spcBef>
                          <a:spcPts val="0"/>
                        </a:spcBef>
                        <a:spcAft>
                          <a:spcPts val="0"/>
                        </a:spcAft>
                        <a:buClrTx/>
                        <a:buSzTx/>
                        <a:buFontTx/>
                        <a:buAutoNum type="alphaLcParenR"/>
                        <a:tabLst/>
                        <a:defRPr/>
                      </a:pPr>
                      <a:endParaRPr lang="pl-PL" dirty="0" smtClean="0">
                        <a:latin typeface="Garamond" pitchFamily="18" charset="0"/>
                      </a:endParaRPr>
                    </a:p>
                    <a:p>
                      <a:pPr algn="just"/>
                      <a:endParaRPr lang="pl-PL"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260648"/>
            <a:ext cx="8496944" cy="792088"/>
          </a:xfrm>
        </p:spPr>
        <p:txBody>
          <a:bodyPr>
            <a:noAutofit/>
          </a:bodyPr>
          <a:lstStyle/>
          <a:p>
            <a:pPr algn="ctr"/>
            <a:r>
              <a:rPr lang="lt-LT" sz="3600" b="1" dirty="0" smtClean="0">
                <a:solidFill>
                  <a:srgbClr val="C00000"/>
                </a:solidFill>
                <a:latin typeface="Garamond" pitchFamily="18" charset="0"/>
              </a:rPr>
              <a:t>Pažinti</a:t>
            </a:r>
            <a:r>
              <a:rPr lang="lt-LT" sz="3600" b="1" dirty="0" smtClean="0">
                <a:solidFill>
                  <a:srgbClr val="C00000"/>
                </a:solidFill>
                <a:latin typeface="Garamond" pitchFamily="18" charset="0"/>
              </a:rPr>
              <a:t> </a:t>
            </a:r>
            <a:r>
              <a:rPr lang="lt-LT" sz="3600" b="1" dirty="0" smtClean="0">
                <a:solidFill>
                  <a:srgbClr val="C00000"/>
                </a:solidFill>
                <a:latin typeface="Garamond" pitchFamily="18" charset="0"/>
              </a:rPr>
              <a:t>savo asmenybę reiškia</a:t>
            </a:r>
            <a:r>
              <a:rPr lang="pl-PL" sz="3600" b="1" dirty="0" smtClean="0">
                <a:solidFill>
                  <a:srgbClr val="C00000"/>
                </a:solidFill>
                <a:latin typeface="Garamond" pitchFamily="18" charset="0"/>
              </a:rPr>
              <a:t>:</a:t>
            </a:r>
            <a:endParaRPr lang="pl-PL" sz="3600" dirty="0">
              <a:solidFill>
                <a:srgbClr val="C00000"/>
              </a:solidFill>
            </a:endParaRPr>
          </a:p>
        </p:txBody>
      </p:sp>
      <p:sp>
        <p:nvSpPr>
          <p:cNvPr id="3" name="Symbol zastępczy zawartości 2"/>
          <p:cNvSpPr>
            <a:spLocks noGrp="1"/>
          </p:cNvSpPr>
          <p:nvPr>
            <p:ph sz="quarter" idx="1"/>
          </p:nvPr>
        </p:nvSpPr>
        <p:spPr>
          <a:xfrm>
            <a:off x="395536" y="980728"/>
            <a:ext cx="8229600" cy="4968552"/>
          </a:xfrm>
        </p:spPr>
        <p:txBody>
          <a:bodyPr>
            <a:normAutofit/>
          </a:bodyPr>
          <a:lstStyle/>
          <a:p>
            <a:pPr lvl="0" algn="ctr">
              <a:buFont typeface="Wingdings" pitchFamily="2" charset="2"/>
              <a:buChar char="Ø"/>
            </a:pPr>
            <a:r>
              <a:rPr lang="lt-LT" sz="2800" dirty="0" smtClean="0">
                <a:latin typeface="Garamond" pitchFamily="18" charset="0"/>
              </a:rPr>
              <a:t>Stiprinti pasitikėjimą</a:t>
            </a:r>
            <a:endParaRPr lang="en-US" sz="2800" dirty="0" smtClean="0">
              <a:latin typeface="Garamond" pitchFamily="18" charset="0"/>
            </a:endParaRPr>
          </a:p>
          <a:p>
            <a:pPr lvl="0" algn="ctr">
              <a:buFont typeface="Wingdings" pitchFamily="2" charset="2"/>
              <a:buChar char="Ø"/>
            </a:pPr>
            <a:r>
              <a:rPr lang="lt-LT" sz="2800" dirty="0" smtClean="0">
                <a:latin typeface="Garamond" pitchFamily="18" charset="0"/>
              </a:rPr>
              <a:t>Suprasti kitus žmones, kad galėtum sukurti ryšį su kitais</a:t>
            </a:r>
            <a:endParaRPr lang="en-US" sz="2800" dirty="0" smtClean="0">
              <a:latin typeface="Garamond" pitchFamily="18" charset="0"/>
            </a:endParaRPr>
          </a:p>
          <a:p>
            <a:pPr lvl="0" algn="ctr">
              <a:buFont typeface="Wingdings" pitchFamily="2" charset="2"/>
              <a:buChar char="Ø"/>
            </a:pPr>
            <a:r>
              <a:rPr lang="lt-LT" sz="2800" dirty="0" smtClean="0">
                <a:latin typeface="Garamond" pitchFamily="18" charset="0"/>
              </a:rPr>
              <a:t>Suprasti save ir savo veiksmus</a:t>
            </a:r>
            <a:endParaRPr lang="en-US" sz="2800" dirty="0" smtClean="0">
              <a:latin typeface="Garamond" pitchFamily="18" charset="0"/>
            </a:endParaRPr>
          </a:p>
          <a:p>
            <a:pPr lvl="0" algn="ctr">
              <a:buFont typeface="Wingdings" pitchFamily="2" charset="2"/>
              <a:buChar char="Ø"/>
            </a:pPr>
            <a:endParaRPr lang="en-US" sz="1200" dirty="0" smtClean="0">
              <a:latin typeface="Garamond" pitchFamily="18" charset="0"/>
            </a:endParaRPr>
          </a:p>
          <a:p>
            <a:pPr lvl="0" algn="ctr">
              <a:buFont typeface="Wingdings" pitchFamily="2" charset="2"/>
              <a:buChar char="Ø"/>
            </a:pPr>
            <a:r>
              <a:rPr lang="lt-LT" sz="2800" dirty="0" smtClean="0">
                <a:solidFill>
                  <a:srgbClr val="C00000"/>
                </a:solidFill>
                <a:latin typeface="Garamond" pitchFamily="18" charset="0"/>
              </a:rPr>
              <a:t>Pasinaudoti stipriosiomis savybėmis, kad galėtum rasti savo vietą gyvenime ir jo tikslą</a:t>
            </a:r>
            <a:endParaRPr lang="pl-PL" b="1" dirty="0" smtClean="0">
              <a:solidFill>
                <a:srgbClr val="C00000"/>
              </a:solidFill>
              <a:latin typeface="Garamond" pitchFamily="18" charset="0"/>
            </a:endParaRPr>
          </a:p>
          <a:p>
            <a:pPr lvl="0"/>
            <a:endParaRPr lang="pl-PL" b="1" dirty="0" smtClean="0">
              <a:solidFill>
                <a:srgbClr val="002060"/>
              </a:solidFill>
              <a:latin typeface="Garamond" pitchFamily="18" charset="0"/>
            </a:endParaRPr>
          </a:p>
          <a:p>
            <a:endParaRPr lang="pl-PL" b="1" dirty="0" smtClean="0">
              <a:solidFill>
                <a:srgbClr val="002060"/>
              </a:solidFill>
              <a:latin typeface="Garamond" pitchFamily="18" charset="0"/>
            </a:endParaRPr>
          </a:p>
          <a:p>
            <a:pPr lvl="0"/>
            <a:endParaRPr lang="pl-PL" b="1" dirty="0" smtClean="0">
              <a:solidFill>
                <a:srgbClr val="002060"/>
              </a:solidFill>
              <a:latin typeface="Garamond" pitchFamily="18" charset="0"/>
            </a:endParaRPr>
          </a:p>
          <a:p>
            <a:endParaRPr lang="pl-PL" dirty="0"/>
          </a:p>
        </p:txBody>
      </p:sp>
      <p:sp>
        <p:nvSpPr>
          <p:cNvPr id="5" name="Prostokąt 4"/>
          <p:cNvSpPr/>
          <p:nvPr/>
        </p:nvSpPr>
        <p:spPr>
          <a:xfrm>
            <a:off x="1043608" y="6525344"/>
            <a:ext cx="7704856" cy="276999"/>
          </a:xfrm>
          <a:prstGeom prst="rect">
            <a:avLst/>
          </a:prstGeom>
        </p:spPr>
        <p:txBody>
          <a:bodyPr wrap="square">
            <a:spAutoFit/>
          </a:bodyPr>
          <a:lstStyle/>
          <a:p>
            <a:pPr algn="ctr"/>
            <a:r>
              <a:rPr lang="pl-PL" sz="1200" dirty="0" smtClean="0">
                <a:latin typeface="Garamond" pitchFamily="18" charset="0"/>
              </a:rPr>
              <a:t>http://davetgc.com/self-assessment.gif</a:t>
            </a:r>
            <a:endParaRPr lang="pl-PL" sz="1200" dirty="0">
              <a:latin typeface="Garamond" pitchFamily="18" charset="0"/>
            </a:endParaRPr>
          </a:p>
        </p:txBody>
      </p:sp>
      <p:pic>
        <p:nvPicPr>
          <p:cNvPr id="7" name="Picture 2" descr="http://www.trinityp3.com/blog/Self_Assessment.jpg"/>
          <p:cNvPicPr>
            <a:picLocks noChangeAspect="1" noChangeArrowheads="1"/>
          </p:cNvPicPr>
          <p:nvPr/>
        </p:nvPicPr>
        <p:blipFill>
          <a:blip r:embed="rId2" cstate="print"/>
          <a:srcRect/>
          <a:stretch>
            <a:fillRect/>
          </a:stretch>
        </p:blipFill>
        <p:spPr bwMode="auto">
          <a:xfrm>
            <a:off x="2483768" y="3717032"/>
            <a:ext cx="4032448" cy="248704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21561" y="404664"/>
            <a:ext cx="8676456" cy="1384995"/>
          </a:xfrm>
          <a:prstGeom prst="rect">
            <a:avLst/>
          </a:prstGeom>
        </p:spPr>
        <p:txBody>
          <a:bodyPr wrap="square">
            <a:spAutoFit/>
          </a:bodyPr>
          <a:lstStyle/>
          <a:p>
            <a:pPr algn="ctr"/>
            <a:r>
              <a:rPr lang="lt-LT" sz="2800" b="1" dirty="0" smtClean="0">
                <a:solidFill>
                  <a:srgbClr val="C00000"/>
                </a:solidFill>
                <a:latin typeface="Garamond" pitchFamily="18" charset="0"/>
              </a:rPr>
              <a:t>Asmenybė yra tavęs visuma</a:t>
            </a:r>
            <a:endParaRPr lang="pl-PL" sz="2800" b="1" dirty="0" smtClean="0">
              <a:solidFill>
                <a:srgbClr val="C00000"/>
              </a:solidFill>
              <a:latin typeface="Garamond" pitchFamily="18" charset="0"/>
            </a:endParaRPr>
          </a:p>
          <a:p>
            <a:pPr algn="ctr"/>
            <a:r>
              <a:rPr lang="en-US" sz="2800" b="1" dirty="0" smtClean="0">
                <a:solidFill>
                  <a:srgbClr val="C00000"/>
                </a:solidFill>
                <a:latin typeface="Garamond" pitchFamily="18" charset="0"/>
              </a:rPr>
              <a:t>- </a:t>
            </a:r>
            <a:r>
              <a:rPr lang="lt-LT" sz="2800" b="1" dirty="0" smtClean="0">
                <a:solidFill>
                  <a:srgbClr val="C00000"/>
                </a:solidFill>
                <a:latin typeface="Garamond" pitchFamily="18" charset="0"/>
              </a:rPr>
              <a:t>Tavo nusistatymai ir reakcijos, psichinės ir emocinės.</a:t>
            </a:r>
            <a:endParaRPr lang="pl-PL" sz="2800" b="1" dirty="0" smtClean="0">
              <a:solidFill>
                <a:srgbClr val="C00000"/>
              </a:solidFill>
              <a:latin typeface="Garamond" pitchFamily="18" charset="0"/>
            </a:endParaRPr>
          </a:p>
          <a:p>
            <a:pPr algn="ctr"/>
            <a:r>
              <a:rPr lang="lt-LT" sz="2800" b="1" dirty="0" smtClean="0">
                <a:solidFill>
                  <a:srgbClr val="C00000"/>
                </a:solidFill>
                <a:latin typeface="Garamond" pitchFamily="18" charset="0"/>
              </a:rPr>
              <a:t>Kiekvieno asmenybė yra individuali, unikali ir specifinė</a:t>
            </a:r>
            <a:endParaRPr lang="pl-PL" sz="2800" b="1" dirty="0">
              <a:solidFill>
                <a:srgbClr val="C00000"/>
              </a:solidFill>
              <a:latin typeface="Garamond" pitchFamily="18" charset="0"/>
            </a:endParaRPr>
          </a:p>
        </p:txBody>
      </p:sp>
      <p:sp>
        <p:nvSpPr>
          <p:cNvPr id="4" name="Prostokąt 3"/>
          <p:cNvSpPr/>
          <p:nvPr/>
        </p:nvSpPr>
        <p:spPr>
          <a:xfrm>
            <a:off x="1259632" y="6165304"/>
            <a:ext cx="7056784" cy="276999"/>
          </a:xfrm>
          <a:prstGeom prst="rect">
            <a:avLst/>
          </a:prstGeom>
        </p:spPr>
        <p:txBody>
          <a:bodyPr wrap="square">
            <a:spAutoFit/>
          </a:bodyPr>
          <a:lstStyle/>
          <a:p>
            <a:r>
              <a:rPr lang="pl-PL" sz="1200" dirty="0" smtClean="0">
                <a:latin typeface="Garamond" pitchFamily="18" charset="0"/>
              </a:rPr>
              <a:t>https://www.princeton.edu/~achaney/tmve/wiki100k/docs/Personality_psychology.html</a:t>
            </a:r>
            <a:endParaRPr lang="pl-PL" sz="1200" dirty="0">
              <a:latin typeface="Garamond" pitchFamily="18" charset="0"/>
            </a:endParaRPr>
          </a:p>
        </p:txBody>
      </p:sp>
      <p:sp>
        <p:nvSpPr>
          <p:cNvPr id="5" name="Prostokąt 4"/>
          <p:cNvSpPr/>
          <p:nvPr/>
        </p:nvSpPr>
        <p:spPr>
          <a:xfrm>
            <a:off x="611560" y="2132856"/>
            <a:ext cx="7992888" cy="1569660"/>
          </a:xfrm>
          <a:prstGeom prst="rect">
            <a:avLst/>
          </a:prstGeom>
        </p:spPr>
        <p:txBody>
          <a:bodyPr wrap="square">
            <a:spAutoFit/>
          </a:bodyPr>
          <a:lstStyle/>
          <a:p>
            <a:pPr algn="ctr">
              <a:buClr>
                <a:schemeClr val="accent1">
                  <a:lumMod val="50000"/>
                </a:schemeClr>
              </a:buClr>
              <a:buFont typeface="Wingdings" pitchFamily="2" charset="2"/>
              <a:buChar char="Ø"/>
            </a:pPr>
            <a:r>
              <a:rPr lang="lt-LT" sz="2400" b="1" dirty="0" smtClean="0">
                <a:latin typeface="Garamond" pitchFamily="18" charset="0"/>
              </a:rPr>
              <a:t>Tai paveldėjimo ir aplinkos sukurtas produktas</a:t>
            </a:r>
            <a:r>
              <a:rPr lang="pl-PL" sz="2400" b="1" dirty="0" smtClean="0">
                <a:latin typeface="Garamond" pitchFamily="18" charset="0"/>
              </a:rPr>
              <a:t>.</a:t>
            </a:r>
          </a:p>
          <a:p>
            <a:pPr algn="ctr">
              <a:buClr>
                <a:schemeClr val="accent1">
                  <a:lumMod val="50000"/>
                </a:schemeClr>
              </a:buClr>
              <a:buFont typeface="Wingdings" pitchFamily="2" charset="2"/>
              <a:buChar char="Ø"/>
            </a:pPr>
            <a:r>
              <a:rPr lang="lt-LT" sz="2400" b="1" dirty="0" smtClean="0">
                <a:latin typeface="Garamond" pitchFamily="18" charset="0"/>
              </a:rPr>
              <a:t>Tai nepastovu, bet dinamiška ir natūralu</a:t>
            </a:r>
            <a:r>
              <a:rPr lang="pl-PL" sz="2400" b="1" dirty="0" smtClean="0">
                <a:latin typeface="Garamond" pitchFamily="18" charset="0"/>
              </a:rPr>
              <a:t>.</a:t>
            </a:r>
            <a:endParaRPr lang="en-US" sz="2400" b="1" dirty="0" smtClean="0">
              <a:latin typeface="Garamond" pitchFamily="18" charset="0"/>
            </a:endParaRPr>
          </a:p>
          <a:p>
            <a:pPr algn="ctr">
              <a:buClr>
                <a:schemeClr val="accent1">
                  <a:lumMod val="50000"/>
                </a:schemeClr>
              </a:buClr>
              <a:buFont typeface="Wingdings" pitchFamily="2" charset="2"/>
              <a:buChar char="Ø"/>
            </a:pPr>
            <a:r>
              <a:rPr lang="lt-LT" sz="2400" b="1" dirty="0" smtClean="0">
                <a:latin typeface="Garamond" pitchFamily="18" charset="0"/>
              </a:rPr>
              <a:t>Tai suformuoja patirtis, bendravimas su žmonėmis, socialinis vaidmuo, kurį atlieka žmogus</a:t>
            </a:r>
            <a:endParaRPr lang="pl-PL" sz="2400" b="1" dirty="0">
              <a:latin typeface="Garamond" pitchFamily="18" charset="0"/>
            </a:endParaRPr>
          </a:p>
        </p:txBody>
      </p:sp>
      <p:pic>
        <p:nvPicPr>
          <p:cNvPr id="6" name="Symbol zastępczy zawartości 3" descr="images (1).jpg"/>
          <p:cNvPicPr>
            <a:picLocks noChangeAspect="1"/>
          </p:cNvPicPr>
          <p:nvPr/>
        </p:nvPicPr>
        <p:blipFill>
          <a:blip r:embed="rId2" cstate="print"/>
          <a:stretch>
            <a:fillRect/>
          </a:stretch>
        </p:blipFill>
        <p:spPr>
          <a:xfrm>
            <a:off x="2699792" y="3717032"/>
            <a:ext cx="3456384" cy="2424985"/>
          </a:xfrm>
          <a:prstGeom prst="rect">
            <a:avLst/>
          </a:prstGeom>
        </p:spPr>
      </p:pic>
      <p:sp>
        <p:nvSpPr>
          <p:cNvPr id="7" name="Prostokąt 6"/>
          <p:cNvSpPr/>
          <p:nvPr/>
        </p:nvSpPr>
        <p:spPr>
          <a:xfrm>
            <a:off x="611560" y="6381328"/>
            <a:ext cx="7488832" cy="261610"/>
          </a:xfrm>
          <a:prstGeom prst="rect">
            <a:avLst/>
          </a:prstGeom>
        </p:spPr>
        <p:txBody>
          <a:bodyPr wrap="square">
            <a:spAutoFit/>
          </a:bodyPr>
          <a:lstStyle/>
          <a:p>
            <a:pPr algn="ctr"/>
            <a:r>
              <a:rPr lang="pl-PL" sz="1100" dirty="0" smtClean="0">
                <a:latin typeface="Garamond" pitchFamily="18" charset="0"/>
              </a:rPr>
              <a:t>https://encrypted-tbn0.gstatic.com/images?q=tbn:ANd9GcRG3IlgCOBDcJihql7f-jGdVQ9RbEKFGuWc3Su-CWAsl7gscNyp</a:t>
            </a:r>
            <a:endParaRPr lang="pl-PL" sz="1100" dirty="0">
              <a:latin typeface="Garamond" pitchFamily="18" charset="0"/>
            </a:endParaRPr>
          </a:p>
        </p:txBody>
      </p:sp>
      <p:sp>
        <p:nvSpPr>
          <p:cNvPr id="8" name="Prostokąt 7"/>
          <p:cNvSpPr/>
          <p:nvPr/>
        </p:nvSpPr>
        <p:spPr>
          <a:xfrm>
            <a:off x="755576" y="6534834"/>
            <a:ext cx="8208912" cy="276999"/>
          </a:xfrm>
          <a:prstGeom prst="rect">
            <a:avLst/>
          </a:prstGeom>
        </p:spPr>
        <p:txBody>
          <a:bodyPr wrap="square">
            <a:spAutoFit/>
          </a:bodyPr>
          <a:lstStyle/>
          <a:p>
            <a:pPr algn="ctr"/>
            <a:r>
              <a:rPr lang="pl-PL" sz="1200" dirty="0" smtClean="0"/>
              <a:t>http://www.slideshare.net/NithinGopinath/personality-and-oral-health</a:t>
            </a:r>
            <a:endParaRPr lang="pl-PL" sz="1200" dirty="0"/>
          </a:p>
        </p:txBody>
      </p:sp>
      <p:sp>
        <p:nvSpPr>
          <p:cNvPr id="11" name="Prostokąt 10"/>
          <p:cNvSpPr/>
          <p:nvPr/>
        </p:nvSpPr>
        <p:spPr>
          <a:xfrm>
            <a:off x="2843808" y="6719500"/>
            <a:ext cx="4351200" cy="276999"/>
          </a:xfrm>
          <a:prstGeom prst="rect">
            <a:avLst/>
          </a:prstGeom>
        </p:spPr>
        <p:txBody>
          <a:bodyPr wrap="square">
            <a:spAutoFit/>
          </a:bodyPr>
          <a:lstStyle/>
          <a:p>
            <a:pPr algn="ctr"/>
            <a:r>
              <a:rPr lang="pl-PL" sz="1200" dirty="0" smtClean="0">
                <a:latin typeface="Garamond" pitchFamily="18" charset="0"/>
              </a:rPr>
              <a:t>http://davetgc.com/self-assessment.gif</a:t>
            </a:r>
            <a:endParaRPr lang="pl-PL" sz="1200" dirty="0">
              <a:latin typeface="Garamond"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a 4"/>
          <p:cNvSpPr/>
          <p:nvPr/>
        </p:nvSpPr>
        <p:spPr>
          <a:xfrm>
            <a:off x="6084168" y="2276872"/>
            <a:ext cx="273630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smtClean="0">
                <a:solidFill>
                  <a:schemeClr val="tx1"/>
                </a:solidFill>
                <a:latin typeface="Garamond" pitchFamily="18" charset="0"/>
              </a:rPr>
              <a:t>požiūris</a:t>
            </a:r>
            <a:endParaRPr lang="pl-PL" sz="2000" b="1" dirty="0">
              <a:solidFill>
                <a:schemeClr val="tx1"/>
              </a:solidFill>
              <a:latin typeface="Garamond" pitchFamily="18" charset="0"/>
            </a:endParaRPr>
          </a:p>
        </p:txBody>
      </p:sp>
      <p:sp>
        <p:nvSpPr>
          <p:cNvPr id="6" name="Elipsa 5"/>
          <p:cNvSpPr/>
          <p:nvPr/>
        </p:nvSpPr>
        <p:spPr>
          <a:xfrm>
            <a:off x="3347864" y="3140968"/>
            <a:ext cx="2592288" cy="15841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smtClean="0">
                <a:solidFill>
                  <a:srgbClr val="C00000"/>
                </a:solidFill>
                <a:latin typeface="Garamond" pitchFamily="18" charset="0"/>
              </a:rPr>
              <a:t>ASMENYBĖ</a:t>
            </a:r>
            <a:endParaRPr lang="pl-PL" b="1" dirty="0">
              <a:solidFill>
                <a:srgbClr val="C00000"/>
              </a:solidFill>
              <a:latin typeface="Garamond" pitchFamily="18" charset="0"/>
            </a:endParaRPr>
          </a:p>
        </p:txBody>
      </p:sp>
      <p:sp>
        <p:nvSpPr>
          <p:cNvPr id="7" name="Elipsa 6"/>
          <p:cNvSpPr/>
          <p:nvPr/>
        </p:nvSpPr>
        <p:spPr>
          <a:xfrm>
            <a:off x="3287681" y="1368814"/>
            <a:ext cx="280831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smtClean="0">
                <a:solidFill>
                  <a:schemeClr val="tx1"/>
                </a:solidFill>
                <a:latin typeface="Garamond" pitchFamily="18" charset="0"/>
              </a:rPr>
              <a:t>temperament</a:t>
            </a:r>
            <a:r>
              <a:rPr lang="lt-LT" sz="2000" b="1" dirty="0" smtClean="0">
                <a:solidFill>
                  <a:schemeClr val="tx1"/>
                </a:solidFill>
                <a:latin typeface="Garamond" pitchFamily="18" charset="0"/>
              </a:rPr>
              <a:t>as</a:t>
            </a:r>
            <a:endParaRPr lang="pl-PL" sz="2000" b="1" dirty="0" smtClean="0">
              <a:solidFill>
                <a:schemeClr val="tx1"/>
              </a:solidFill>
              <a:latin typeface="Garamond" pitchFamily="18" charset="0"/>
            </a:endParaRPr>
          </a:p>
        </p:txBody>
      </p:sp>
      <p:sp>
        <p:nvSpPr>
          <p:cNvPr id="8" name="Elipsa 7"/>
          <p:cNvSpPr/>
          <p:nvPr/>
        </p:nvSpPr>
        <p:spPr>
          <a:xfrm>
            <a:off x="349536" y="2184331"/>
            <a:ext cx="273630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smtClean="0">
                <a:solidFill>
                  <a:schemeClr val="tx1"/>
                </a:solidFill>
                <a:latin typeface="Garamond" pitchFamily="18" charset="0"/>
              </a:rPr>
              <a:t>intere</a:t>
            </a:r>
            <a:r>
              <a:rPr lang="lt-LT" sz="2000" b="1" dirty="0" smtClean="0">
                <a:solidFill>
                  <a:schemeClr val="tx1"/>
                </a:solidFill>
                <a:latin typeface="Garamond" pitchFamily="18" charset="0"/>
              </a:rPr>
              <a:t>sai</a:t>
            </a:r>
            <a:endParaRPr lang="pl-PL" sz="2000" b="1" dirty="0">
              <a:solidFill>
                <a:schemeClr val="tx1"/>
              </a:solidFill>
              <a:latin typeface="Garamond" pitchFamily="18" charset="0"/>
            </a:endParaRPr>
          </a:p>
        </p:txBody>
      </p:sp>
      <p:sp>
        <p:nvSpPr>
          <p:cNvPr id="9" name="Elipsa 8"/>
          <p:cNvSpPr/>
          <p:nvPr/>
        </p:nvSpPr>
        <p:spPr>
          <a:xfrm>
            <a:off x="0" y="4005064"/>
            <a:ext cx="25922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smtClean="0">
                <a:solidFill>
                  <a:schemeClr val="tx1"/>
                </a:solidFill>
                <a:latin typeface="Garamond" pitchFamily="18" charset="0"/>
              </a:rPr>
              <a:t>poreikiai</a:t>
            </a:r>
            <a:endParaRPr lang="pl-PL" sz="2000" b="1" dirty="0">
              <a:solidFill>
                <a:schemeClr val="tx1"/>
              </a:solidFill>
              <a:latin typeface="Garamond" pitchFamily="18" charset="0"/>
            </a:endParaRPr>
          </a:p>
        </p:txBody>
      </p:sp>
      <p:sp>
        <p:nvSpPr>
          <p:cNvPr id="10" name="Elipsa 9"/>
          <p:cNvSpPr/>
          <p:nvPr/>
        </p:nvSpPr>
        <p:spPr>
          <a:xfrm>
            <a:off x="2051720" y="5373216"/>
            <a:ext cx="25922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smtClean="0">
                <a:solidFill>
                  <a:schemeClr val="tx1"/>
                </a:solidFill>
                <a:latin typeface="Garamond" pitchFamily="18" charset="0"/>
              </a:rPr>
              <a:t>galimybės</a:t>
            </a:r>
            <a:endParaRPr lang="pl-PL" sz="2000" b="1" dirty="0">
              <a:solidFill>
                <a:schemeClr val="tx1"/>
              </a:solidFill>
              <a:latin typeface="Garamond" pitchFamily="18" charset="0"/>
            </a:endParaRPr>
          </a:p>
        </p:txBody>
      </p:sp>
      <p:sp>
        <p:nvSpPr>
          <p:cNvPr id="11" name="Elipsa 10"/>
          <p:cNvSpPr/>
          <p:nvPr/>
        </p:nvSpPr>
        <p:spPr>
          <a:xfrm>
            <a:off x="5148064" y="5373216"/>
            <a:ext cx="25922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solidFill>
                  <a:schemeClr val="tx1"/>
                </a:solidFill>
                <a:latin typeface="Garamond" pitchFamily="18" charset="0"/>
              </a:rPr>
              <a:t>morfologinės </a:t>
            </a:r>
            <a:r>
              <a:rPr lang="lt-LT" sz="2000" b="1" dirty="0" smtClean="0">
                <a:solidFill>
                  <a:schemeClr val="tx1"/>
                </a:solidFill>
                <a:latin typeface="Garamond" pitchFamily="18" charset="0"/>
              </a:rPr>
              <a:t>savybės</a:t>
            </a:r>
            <a:endParaRPr lang="pl-PL" sz="2000" b="1" dirty="0">
              <a:solidFill>
                <a:schemeClr val="tx1"/>
              </a:solidFill>
              <a:latin typeface="Garamond" pitchFamily="18" charset="0"/>
            </a:endParaRPr>
          </a:p>
        </p:txBody>
      </p:sp>
      <p:sp>
        <p:nvSpPr>
          <p:cNvPr id="12" name="Elipsa 11"/>
          <p:cNvSpPr/>
          <p:nvPr/>
        </p:nvSpPr>
        <p:spPr>
          <a:xfrm>
            <a:off x="6660232" y="4005064"/>
            <a:ext cx="2483768" cy="986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smtClean="0">
                <a:solidFill>
                  <a:schemeClr val="tx1"/>
                </a:solidFill>
                <a:latin typeface="Garamond" pitchFamily="18" charset="0"/>
              </a:rPr>
              <a:t>Fiziologinės savybės</a:t>
            </a:r>
            <a:endParaRPr lang="pl-PL" sz="2000" b="1" dirty="0">
              <a:solidFill>
                <a:schemeClr val="tx1"/>
              </a:solidFill>
              <a:latin typeface="Garamond" pitchFamily="18" charset="0"/>
            </a:endParaRPr>
          </a:p>
        </p:txBody>
      </p:sp>
      <p:sp>
        <p:nvSpPr>
          <p:cNvPr id="21" name="Strzałka w prawo 20"/>
          <p:cNvSpPr/>
          <p:nvPr/>
        </p:nvSpPr>
        <p:spPr>
          <a:xfrm rot="16200000">
            <a:off x="4346264" y="2502608"/>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Strzałka w prawo 21"/>
          <p:cNvSpPr/>
          <p:nvPr/>
        </p:nvSpPr>
        <p:spPr>
          <a:xfrm rot="19721717">
            <a:off x="5648360" y="3095446"/>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Strzałka w prawo 22"/>
          <p:cNvSpPr/>
          <p:nvPr/>
        </p:nvSpPr>
        <p:spPr>
          <a:xfrm rot="13957344">
            <a:off x="3096769" y="2856415"/>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Strzałka w prawo 23"/>
          <p:cNvSpPr/>
          <p:nvPr/>
        </p:nvSpPr>
        <p:spPr>
          <a:xfrm rot="9476550">
            <a:off x="2689796" y="4064050"/>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Strzałka w prawo 24"/>
          <p:cNvSpPr/>
          <p:nvPr/>
        </p:nvSpPr>
        <p:spPr>
          <a:xfrm rot="6677041">
            <a:off x="3554176" y="4734856"/>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Strzałka w prawo 25"/>
          <p:cNvSpPr/>
          <p:nvPr/>
        </p:nvSpPr>
        <p:spPr>
          <a:xfrm rot="3970370">
            <a:off x="5061667" y="4726983"/>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Strzałka w prawo 26"/>
          <p:cNvSpPr/>
          <p:nvPr/>
        </p:nvSpPr>
        <p:spPr>
          <a:xfrm rot="1076928">
            <a:off x="5779527" y="4043311"/>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rostokąt 27"/>
          <p:cNvSpPr/>
          <p:nvPr/>
        </p:nvSpPr>
        <p:spPr>
          <a:xfrm>
            <a:off x="1691680" y="6381328"/>
            <a:ext cx="6102424" cy="276999"/>
          </a:xfrm>
          <a:prstGeom prst="rect">
            <a:avLst/>
          </a:prstGeom>
        </p:spPr>
        <p:txBody>
          <a:bodyPr wrap="square">
            <a:spAutoFit/>
          </a:bodyPr>
          <a:lstStyle/>
          <a:p>
            <a:pPr algn="ctr"/>
            <a:r>
              <a:rPr lang="pl-PL" sz="1200" dirty="0" smtClean="0">
                <a:latin typeface="Garamond" pitchFamily="18" charset="0"/>
              </a:rPr>
              <a:t>http://images.slideplayer.pl/2/839605/slides/slide_17.jpg</a:t>
            </a:r>
            <a:endParaRPr lang="pl-PL" sz="1200" dirty="0">
              <a:latin typeface="Garamond" pitchFamily="18" charset="0"/>
            </a:endParaRPr>
          </a:p>
        </p:txBody>
      </p:sp>
      <p:sp>
        <p:nvSpPr>
          <p:cNvPr id="29" name="Prostokąt 28"/>
          <p:cNvSpPr/>
          <p:nvPr/>
        </p:nvSpPr>
        <p:spPr>
          <a:xfrm>
            <a:off x="383614" y="332655"/>
            <a:ext cx="8760386" cy="954107"/>
          </a:xfrm>
          <a:prstGeom prst="rect">
            <a:avLst/>
          </a:prstGeom>
        </p:spPr>
        <p:txBody>
          <a:bodyPr wrap="square">
            <a:spAutoFit/>
          </a:bodyPr>
          <a:lstStyle/>
          <a:p>
            <a:pPr algn="ctr"/>
            <a:r>
              <a:rPr lang="lt-LT" sz="2800" b="1" dirty="0" smtClean="0">
                <a:solidFill>
                  <a:srgbClr val="C00000"/>
                </a:solidFill>
                <a:latin typeface="Garamond" pitchFamily="18" charset="0"/>
              </a:rPr>
              <a:t>Kiekvienas yra skirtingas</a:t>
            </a:r>
            <a:r>
              <a:rPr lang="pl-PL" sz="2800" b="1" dirty="0" smtClean="0">
                <a:solidFill>
                  <a:srgbClr val="C00000"/>
                </a:solidFill>
                <a:latin typeface="Garamond" pitchFamily="18" charset="0"/>
              </a:rPr>
              <a:t>!</a:t>
            </a:r>
          </a:p>
          <a:p>
            <a:pPr algn="ctr"/>
            <a:r>
              <a:rPr lang="lt-LT" sz="2800" b="1" dirty="0" smtClean="0">
                <a:solidFill>
                  <a:srgbClr val="C00000"/>
                </a:solidFill>
                <a:latin typeface="Garamond" pitchFamily="18" charset="0"/>
              </a:rPr>
              <a:t>Nėra dviejų žmonių su tokiomis pačiomis asmenybėmis</a:t>
            </a:r>
            <a:r>
              <a:rPr lang="pl-PL" sz="2800" b="1" dirty="0" smtClean="0">
                <a:solidFill>
                  <a:srgbClr val="C00000"/>
                </a:solidFill>
                <a:latin typeface="Garamond" pitchFamily="18" charset="0"/>
              </a:rPr>
              <a:t>!</a:t>
            </a:r>
            <a:endParaRPr lang="pl-PL"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0" y="1124744"/>
            <a:ext cx="9144000" cy="4752528"/>
          </a:xfrm>
        </p:spPr>
        <p:txBody>
          <a:bodyPr>
            <a:normAutofit lnSpcReduction="10000"/>
          </a:bodyPr>
          <a:lstStyle/>
          <a:p>
            <a:pPr algn="ctr">
              <a:buNone/>
            </a:pPr>
            <a:endParaRPr lang="pl-PL" sz="2400" dirty="0" smtClean="0">
              <a:latin typeface="Garamond" pitchFamily="18" charset="0"/>
            </a:endParaRPr>
          </a:p>
          <a:p>
            <a:pPr algn="ctr">
              <a:buClr>
                <a:schemeClr val="accent1">
                  <a:lumMod val="50000"/>
                </a:schemeClr>
              </a:buClr>
              <a:buFont typeface="Wingdings" pitchFamily="2" charset="2"/>
              <a:buChar char="Ø"/>
            </a:pPr>
            <a:r>
              <a:rPr lang="en-US" sz="3100" dirty="0" err="1" smtClean="0">
                <a:latin typeface="Garamond" pitchFamily="18" charset="0"/>
              </a:rPr>
              <a:t>Temperamen</a:t>
            </a:r>
            <a:r>
              <a:rPr lang="lt-LT" sz="3100" dirty="0" smtClean="0">
                <a:latin typeface="Garamond" pitchFamily="18" charset="0"/>
              </a:rPr>
              <a:t>tas yra kiekvieno žmogaus mąstymas, elgesys ir reakcijos būdas </a:t>
            </a:r>
          </a:p>
          <a:p>
            <a:pPr algn="ctr">
              <a:buClr>
                <a:schemeClr val="accent1">
                  <a:lumMod val="50000"/>
                </a:schemeClr>
              </a:buClr>
              <a:buFont typeface="Wingdings" pitchFamily="2" charset="2"/>
              <a:buChar char="Ø"/>
            </a:pPr>
            <a:r>
              <a:rPr lang="en-US" sz="3100" dirty="0" smtClean="0">
                <a:latin typeface="Garamond" pitchFamily="18" charset="0"/>
              </a:rPr>
              <a:t> </a:t>
            </a:r>
            <a:r>
              <a:rPr lang="lt-LT" sz="3100" dirty="0" smtClean="0">
                <a:latin typeface="Garamond" pitchFamily="18" charset="0"/>
              </a:rPr>
              <a:t>Tai nurodo asmenybės sąvybės ir aspektai su kuriais gimėmė </a:t>
            </a:r>
            <a:endParaRPr lang="pl-PL" sz="3100" b="1" dirty="0" smtClean="0">
              <a:solidFill>
                <a:srgbClr val="C00000"/>
              </a:solidFill>
              <a:latin typeface="Garamond" pitchFamily="18" charset="0"/>
            </a:endParaRPr>
          </a:p>
          <a:p>
            <a:pPr algn="ctr">
              <a:buClr>
                <a:schemeClr val="accent1">
                  <a:lumMod val="50000"/>
                </a:schemeClr>
              </a:buClr>
              <a:buNone/>
              <a:tabLst>
                <a:tab pos="271463" algn="l"/>
                <a:tab pos="900113" algn="l"/>
                <a:tab pos="1428750" algn="l"/>
              </a:tabLst>
            </a:pPr>
            <a:r>
              <a:rPr lang="pl-PL" sz="3100" dirty="0" smtClean="0">
                <a:solidFill>
                  <a:srgbClr val="C00000"/>
                </a:solidFill>
                <a:latin typeface="Garamond" pitchFamily="18" charset="0"/>
              </a:rPr>
              <a:t>(</a:t>
            </a:r>
            <a:r>
              <a:rPr lang="lt-LT" sz="3100" dirty="0" smtClean="0">
                <a:solidFill>
                  <a:srgbClr val="C00000"/>
                </a:solidFill>
                <a:latin typeface="Garamond" pitchFamily="18" charset="0"/>
              </a:rPr>
              <a:t>emocinės reakcijos kokybė ir intensyvumas</a:t>
            </a:r>
            <a:r>
              <a:rPr lang="en-US" sz="3100" dirty="0" smtClean="0">
                <a:solidFill>
                  <a:srgbClr val="C00000"/>
                </a:solidFill>
                <a:latin typeface="Garamond" pitchFamily="18" charset="0"/>
              </a:rPr>
              <a:t>, </a:t>
            </a:r>
            <a:r>
              <a:rPr lang="lt-LT" sz="3100" dirty="0" smtClean="0">
                <a:solidFill>
                  <a:srgbClr val="C00000"/>
                </a:solidFill>
                <a:latin typeface="Garamond" pitchFamily="18" charset="0"/>
              </a:rPr>
              <a:t>aktyvumo lygis, dėmesys ir emocinis savęs reguliavimas</a:t>
            </a:r>
            <a:r>
              <a:rPr lang="pl-PL" sz="3100" dirty="0" smtClean="0">
                <a:solidFill>
                  <a:srgbClr val="C00000"/>
                </a:solidFill>
                <a:latin typeface="Garamond" pitchFamily="18" charset="0"/>
              </a:rPr>
              <a:t>)</a:t>
            </a:r>
          </a:p>
          <a:p>
            <a:pPr algn="ctr">
              <a:buClr>
                <a:schemeClr val="accent1">
                  <a:lumMod val="50000"/>
                </a:schemeClr>
              </a:buClr>
              <a:buNone/>
            </a:pPr>
            <a:r>
              <a:rPr lang="en-US" sz="3200" dirty="0" smtClean="0">
                <a:latin typeface="Garamond" pitchFamily="18" charset="0"/>
              </a:rPr>
              <a:t> </a:t>
            </a:r>
            <a:r>
              <a:rPr lang="en-US" sz="1900" dirty="0" smtClean="0">
                <a:latin typeface="Garamond" pitchFamily="18" charset="0"/>
              </a:rPr>
              <a:t>(</a:t>
            </a:r>
            <a:r>
              <a:rPr lang="en-US" sz="1900" dirty="0" err="1" smtClean="0">
                <a:latin typeface="Garamond" pitchFamily="18" charset="0"/>
              </a:rPr>
              <a:t>Rothbart</a:t>
            </a:r>
            <a:r>
              <a:rPr lang="en-US" sz="1900" dirty="0" smtClean="0">
                <a:latin typeface="Garamond" pitchFamily="18" charset="0"/>
              </a:rPr>
              <a:t> &amp; Bates, 1998</a:t>
            </a:r>
            <a:r>
              <a:rPr lang="pl-PL" sz="1900" dirty="0" smtClean="0">
                <a:latin typeface="Garamond" pitchFamily="18" charset="0"/>
              </a:rPr>
              <a:t>)</a:t>
            </a:r>
            <a:endParaRPr lang="lt-LT" sz="3200" dirty="0">
              <a:latin typeface="Garamond" pitchFamily="18" charset="0"/>
            </a:endParaRPr>
          </a:p>
          <a:p>
            <a:pPr algn="ctr">
              <a:buClr>
                <a:schemeClr val="accent1">
                  <a:lumMod val="50000"/>
                </a:schemeClr>
              </a:buClr>
              <a:buNone/>
            </a:pPr>
            <a:r>
              <a:rPr lang="en-US" sz="1900" dirty="0" err="1" smtClean="0">
                <a:latin typeface="Garamond" pitchFamily="18" charset="0"/>
              </a:rPr>
              <a:t>Taigi</a:t>
            </a:r>
            <a:r>
              <a:rPr lang="lt-LT" sz="1900" dirty="0" smtClean="0">
                <a:latin typeface="Garamond" pitchFamily="18" charset="0"/>
              </a:rPr>
              <a:t>,</a:t>
            </a:r>
            <a:r>
              <a:rPr lang="en-US" sz="1900" dirty="0" smtClean="0">
                <a:latin typeface="Garamond" pitchFamily="18" charset="0"/>
              </a:rPr>
              <a:t> </a:t>
            </a:r>
            <a:r>
              <a:rPr lang="en-US" sz="1900" dirty="0" err="1">
                <a:latin typeface="Garamond" pitchFamily="18" charset="0"/>
              </a:rPr>
              <a:t>kai</a:t>
            </a:r>
            <a:r>
              <a:rPr lang="en-US" sz="1900" dirty="0">
                <a:latin typeface="Garamond" pitchFamily="18" charset="0"/>
              </a:rPr>
              <a:t> </a:t>
            </a:r>
            <a:r>
              <a:rPr lang="en-US" sz="1900" dirty="0" err="1">
                <a:latin typeface="Garamond" pitchFamily="18" charset="0"/>
              </a:rPr>
              <a:t>kurie</a:t>
            </a:r>
            <a:r>
              <a:rPr lang="en-US" sz="1900" dirty="0">
                <a:latin typeface="Garamond" pitchFamily="18" charset="0"/>
              </a:rPr>
              <a:t> </a:t>
            </a:r>
            <a:r>
              <a:rPr lang="en-US" sz="1900" dirty="0" err="1">
                <a:latin typeface="Garamond" pitchFamily="18" charset="0"/>
              </a:rPr>
              <a:t>vaikai</a:t>
            </a:r>
            <a:r>
              <a:rPr lang="en-US" sz="1900" dirty="0">
                <a:latin typeface="Garamond" pitchFamily="18" charset="0"/>
              </a:rPr>
              <a:t> </a:t>
            </a:r>
            <a:r>
              <a:rPr lang="en-US" sz="1900" dirty="0" err="1">
                <a:latin typeface="Garamond" pitchFamily="18" charset="0"/>
              </a:rPr>
              <a:t>yra</a:t>
            </a:r>
            <a:r>
              <a:rPr lang="en-US" sz="1900" dirty="0">
                <a:latin typeface="Garamond" pitchFamily="18" charset="0"/>
              </a:rPr>
              <a:t> </a:t>
            </a:r>
            <a:r>
              <a:rPr lang="en-US" sz="1900" dirty="0" smtClean="0">
                <a:latin typeface="Garamond" pitchFamily="18" charset="0"/>
              </a:rPr>
              <a:t>ram</a:t>
            </a:r>
            <a:r>
              <a:rPr lang="lt-LT" sz="1900" dirty="0" smtClean="0">
                <a:latin typeface="Garamond" pitchFamily="18" charset="0"/>
              </a:rPr>
              <a:t>ū</a:t>
            </a:r>
            <a:r>
              <a:rPr lang="en-US" sz="1900" dirty="0" smtClean="0">
                <a:latin typeface="Garamond" pitchFamily="18" charset="0"/>
              </a:rPr>
              <a:t>s,</a:t>
            </a:r>
            <a:endParaRPr lang="lt-LT" sz="1900" dirty="0" smtClean="0">
              <a:latin typeface="Garamond" pitchFamily="18" charset="0"/>
            </a:endParaRPr>
          </a:p>
          <a:p>
            <a:pPr algn="ctr">
              <a:buNone/>
            </a:pPr>
            <a:r>
              <a:rPr lang="en-US" sz="1900" dirty="0" smtClean="0">
                <a:latin typeface="Garamond" pitchFamily="18" charset="0"/>
              </a:rPr>
              <a:t> </a:t>
            </a:r>
            <a:r>
              <a:rPr lang="en-US" sz="1900" dirty="0" err="1" smtClean="0">
                <a:latin typeface="Garamond" pitchFamily="18" charset="0"/>
              </a:rPr>
              <a:t>šveln</a:t>
            </a:r>
            <a:r>
              <a:rPr lang="lt-LT" sz="1900" dirty="0" smtClean="0">
                <a:latin typeface="Garamond" pitchFamily="18" charset="0"/>
              </a:rPr>
              <a:t>ū</a:t>
            </a:r>
            <a:r>
              <a:rPr lang="en-US" sz="1900" dirty="0" smtClean="0">
                <a:latin typeface="Garamond" pitchFamily="18" charset="0"/>
              </a:rPr>
              <a:t>s</a:t>
            </a:r>
            <a:r>
              <a:rPr lang="en-US" sz="1900" dirty="0">
                <a:latin typeface="Garamond" pitchFamily="18" charset="0"/>
              </a:rPr>
              <a:t>, </a:t>
            </a:r>
            <a:r>
              <a:rPr lang="en-US" sz="1900" dirty="0" err="1" smtClean="0">
                <a:latin typeface="Garamond" pitchFamily="18" charset="0"/>
              </a:rPr>
              <a:t>linksm</a:t>
            </a:r>
            <a:r>
              <a:rPr lang="lt-LT" sz="1900" dirty="0" smtClean="0">
                <a:latin typeface="Garamond" pitchFamily="18" charset="0"/>
              </a:rPr>
              <a:t>i</a:t>
            </a:r>
            <a:r>
              <a:rPr lang="en-US" sz="1900" dirty="0" smtClean="0">
                <a:latin typeface="Garamond" pitchFamily="18" charset="0"/>
              </a:rPr>
              <a:t>,</a:t>
            </a:r>
            <a:r>
              <a:rPr lang="lt-LT" sz="1900" dirty="0" smtClean="0">
                <a:latin typeface="Garamond" pitchFamily="18" charset="0"/>
              </a:rPr>
              <a:t> o</a:t>
            </a:r>
            <a:r>
              <a:rPr lang="en-US" sz="1900" dirty="0" smtClean="0">
                <a:latin typeface="Garamond" pitchFamily="18" charset="0"/>
              </a:rPr>
              <a:t> </a:t>
            </a:r>
            <a:r>
              <a:rPr lang="en-US" sz="1900" dirty="0" err="1">
                <a:latin typeface="Garamond" pitchFamily="18" charset="0"/>
              </a:rPr>
              <a:t>kiti</a:t>
            </a:r>
            <a:r>
              <a:rPr lang="en-US" sz="1900" dirty="0">
                <a:latin typeface="Garamond" pitchFamily="18" charset="0"/>
              </a:rPr>
              <a:t> </a:t>
            </a:r>
            <a:r>
              <a:rPr lang="lt-LT" sz="1900" dirty="0" smtClean="0">
                <a:latin typeface="Garamond" pitchFamily="18" charset="0"/>
              </a:rPr>
              <a:t>greitai susidomintys</a:t>
            </a:r>
            <a:r>
              <a:rPr lang="en-US" sz="1900" dirty="0" smtClean="0">
                <a:latin typeface="Garamond" pitchFamily="18" charset="0"/>
              </a:rPr>
              <a:t>, </a:t>
            </a:r>
            <a:endParaRPr lang="lt-LT" sz="1900" dirty="0" smtClean="0">
              <a:latin typeface="Garamond" pitchFamily="18" charset="0"/>
            </a:endParaRPr>
          </a:p>
          <a:p>
            <a:pPr algn="ctr">
              <a:buNone/>
            </a:pPr>
            <a:r>
              <a:rPr lang="lt-LT" sz="1900" dirty="0" smtClean="0">
                <a:latin typeface="Garamond" pitchFamily="18" charset="0"/>
              </a:rPr>
              <a:t>aktyvūs ir verksniai</a:t>
            </a:r>
            <a:r>
              <a:rPr lang="en-US" sz="1900" dirty="0" smtClean="0">
                <a:latin typeface="Garamond" pitchFamily="18" charset="0"/>
              </a:rPr>
              <a:t>.</a:t>
            </a:r>
          </a:p>
        </p:txBody>
      </p:sp>
      <p:sp>
        <p:nvSpPr>
          <p:cNvPr id="5" name="Prostokąt 4"/>
          <p:cNvSpPr/>
          <p:nvPr/>
        </p:nvSpPr>
        <p:spPr>
          <a:xfrm>
            <a:off x="1403648" y="6188967"/>
            <a:ext cx="6768752" cy="646331"/>
          </a:xfrm>
          <a:prstGeom prst="rect">
            <a:avLst/>
          </a:prstGeom>
        </p:spPr>
        <p:txBody>
          <a:bodyPr wrap="square">
            <a:spAutoFit/>
          </a:bodyPr>
          <a:lstStyle/>
          <a:p>
            <a:pPr algn="ctr">
              <a:buNone/>
            </a:pPr>
            <a:r>
              <a:rPr lang="pl-PL" sz="1200" dirty="0" smtClean="0">
                <a:latin typeface="Garamond" pitchFamily="18" charset="0"/>
                <a:hlinkClick r:id="rId2"/>
              </a:rPr>
              <a:t>http://public.wsu.edu/~templab/temperament/</a:t>
            </a:r>
            <a:endParaRPr lang="pl-PL" sz="1200" dirty="0" smtClean="0">
              <a:latin typeface="Garamond" pitchFamily="18" charset="0"/>
            </a:endParaRPr>
          </a:p>
          <a:p>
            <a:pPr algn="ctr">
              <a:buNone/>
            </a:pPr>
            <a:endParaRPr lang="pl-PL" sz="1200" dirty="0" smtClean="0">
              <a:latin typeface="Garamond" pitchFamily="18" charset="0"/>
            </a:endParaRPr>
          </a:p>
          <a:p>
            <a:pPr algn="ctr">
              <a:buNone/>
            </a:pPr>
            <a:endParaRPr lang="pl-PL" sz="1200" dirty="0">
              <a:latin typeface="Garamond" pitchFamily="18" charset="0"/>
            </a:endParaRPr>
          </a:p>
        </p:txBody>
      </p:sp>
      <p:sp>
        <p:nvSpPr>
          <p:cNvPr id="12" name="Prostokąt 11"/>
          <p:cNvSpPr/>
          <p:nvPr/>
        </p:nvSpPr>
        <p:spPr>
          <a:xfrm>
            <a:off x="539552" y="6381328"/>
            <a:ext cx="7992888" cy="261610"/>
          </a:xfrm>
          <a:prstGeom prst="rect">
            <a:avLst/>
          </a:prstGeom>
        </p:spPr>
        <p:txBody>
          <a:bodyPr wrap="square">
            <a:spAutoFit/>
          </a:bodyPr>
          <a:lstStyle/>
          <a:p>
            <a:pPr algn="ctr"/>
            <a:r>
              <a:rPr lang="en-US" sz="1100" dirty="0" smtClean="0">
                <a:latin typeface="Garamond" pitchFamily="18" charset="0"/>
              </a:rPr>
              <a:t> </a:t>
            </a:r>
            <a:r>
              <a:rPr lang="en-US" sz="1100" dirty="0" smtClean="0">
                <a:latin typeface="Garamond" pitchFamily="18" charset="0"/>
                <a:hlinkClick r:id="rId3"/>
              </a:rPr>
              <a:t>http://www.alleydog.com/glossary/definition.php?term=Temperament#ixzz3QPr2TDWF</a:t>
            </a:r>
            <a:endParaRPr lang="pl-PL" sz="1100" dirty="0">
              <a:latin typeface="Garamond" pitchFamily="18" charset="0"/>
            </a:endParaRPr>
          </a:p>
        </p:txBody>
      </p:sp>
      <p:sp>
        <p:nvSpPr>
          <p:cNvPr id="14" name="Tytuł 1"/>
          <p:cNvSpPr>
            <a:spLocks noGrp="1"/>
          </p:cNvSpPr>
          <p:nvPr>
            <p:ph type="title"/>
          </p:nvPr>
        </p:nvSpPr>
        <p:spPr>
          <a:xfrm>
            <a:off x="251520" y="0"/>
            <a:ext cx="8640960" cy="1556792"/>
          </a:xfrm>
        </p:spPr>
        <p:txBody>
          <a:bodyPr>
            <a:noAutofit/>
          </a:bodyPr>
          <a:lstStyle/>
          <a:p>
            <a:pPr algn="ctr"/>
            <a:r>
              <a:rPr lang="pl-PL" sz="2800" b="1" dirty="0" smtClean="0">
                <a:latin typeface="Garamond" pitchFamily="18" charset="0"/>
              </a:rPr>
              <a:t/>
            </a:r>
            <a:br>
              <a:rPr lang="pl-PL" sz="2800" b="1" dirty="0" smtClean="0">
                <a:latin typeface="Garamond" pitchFamily="18" charset="0"/>
              </a:rPr>
            </a:br>
            <a:r>
              <a:rPr lang="pl-PL" sz="2800" b="1" dirty="0" smtClean="0">
                <a:latin typeface="Garamond" pitchFamily="18" charset="0"/>
              </a:rPr>
              <a:t/>
            </a:r>
            <a:br>
              <a:rPr lang="pl-PL" sz="2800" b="1" dirty="0" smtClean="0">
                <a:latin typeface="Garamond" pitchFamily="18" charset="0"/>
              </a:rPr>
            </a:br>
            <a:r>
              <a:rPr lang="en-US" sz="2800" b="1" dirty="0" smtClean="0">
                <a:solidFill>
                  <a:schemeClr val="tx1"/>
                </a:solidFill>
                <a:latin typeface="Garamond" pitchFamily="18" charset="0"/>
              </a:rPr>
              <a:t> </a:t>
            </a:r>
            <a:r>
              <a:rPr lang="pl-PL" sz="2800" b="1" dirty="0" smtClean="0">
                <a:solidFill>
                  <a:schemeClr val="tx1"/>
                </a:solidFill>
                <a:latin typeface="Garamond" pitchFamily="18" charset="0"/>
              </a:rPr>
              <a:t/>
            </a:r>
            <a:br>
              <a:rPr lang="pl-PL" sz="2800" b="1" dirty="0" smtClean="0">
                <a:solidFill>
                  <a:schemeClr val="tx1"/>
                </a:solidFill>
                <a:latin typeface="Garamond" pitchFamily="18" charset="0"/>
              </a:rPr>
            </a:br>
            <a:r>
              <a:rPr lang="pl-PL" sz="2800" b="1" dirty="0" smtClean="0">
                <a:solidFill>
                  <a:srgbClr val="C00000"/>
                </a:solidFill>
                <a:latin typeface="Garamond" pitchFamily="18" charset="0"/>
              </a:rPr>
              <a:t/>
            </a:r>
            <a:br>
              <a:rPr lang="pl-PL" sz="2800" b="1" dirty="0" smtClean="0">
                <a:solidFill>
                  <a:srgbClr val="C00000"/>
                </a:solidFill>
                <a:latin typeface="Garamond" pitchFamily="18" charset="0"/>
              </a:rPr>
            </a:br>
            <a:r>
              <a:rPr lang="pl-PL" sz="2800" b="1" dirty="0" smtClean="0">
                <a:solidFill>
                  <a:srgbClr val="C00000"/>
                </a:solidFill>
                <a:latin typeface="Garamond" pitchFamily="18" charset="0"/>
              </a:rPr>
              <a:t/>
            </a:r>
            <a:br>
              <a:rPr lang="pl-PL" sz="2800" b="1" dirty="0" smtClean="0">
                <a:solidFill>
                  <a:srgbClr val="C00000"/>
                </a:solidFill>
                <a:latin typeface="Garamond" pitchFamily="18" charset="0"/>
              </a:rPr>
            </a:br>
            <a:r>
              <a:rPr lang="pl-PL" sz="2800" b="1" dirty="0" smtClean="0">
                <a:solidFill>
                  <a:srgbClr val="C00000"/>
                </a:solidFill>
                <a:latin typeface="Garamond" pitchFamily="18" charset="0"/>
              </a:rPr>
              <a:t/>
            </a:r>
            <a:br>
              <a:rPr lang="pl-PL" sz="2800" b="1" dirty="0" smtClean="0">
                <a:solidFill>
                  <a:srgbClr val="C00000"/>
                </a:solidFill>
                <a:latin typeface="Garamond" pitchFamily="18" charset="0"/>
              </a:rPr>
            </a:br>
            <a:r>
              <a:rPr lang="en-US" sz="2800" b="1" dirty="0" smtClean="0">
                <a:solidFill>
                  <a:srgbClr val="C00000"/>
                </a:solidFill>
                <a:latin typeface="Garamond" pitchFamily="18" charset="0"/>
              </a:rPr>
              <a:t> </a:t>
            </a:r>
            <a:r>
              <a:rPr lang="pl-PL" sz="2800" b="1" dirty="0" smtClean="0">
                <a:solidFill>
                  <a:srgbClr val="C00000"/>
                </a:solidFill>
                <a:latin typeface="Garamond" pitchFamily="18" charset="0"/>
              </a:rPr>
              <a:t/>
            </a:r>
            <a:br>
              <a:rPr lang="pl-PL" sz="2800" b="1" dirty="0" smtClean="0">
                <a:solidFill>
                  <a:srgbClr val="C00000"/>
                </a:solidFill>
                <a:latin typeface="Garamond" pitchFamily="18" charset="0"/>
              </a:rPr>
            </a:br>
            <a:r>
              <a:rPr lang="pl-PL" sz="2800" b="1" dirty="0" smtClean="0">
                <a:solidFill>
                  <a:srgbClr val="C00000"/>
                </a:solidFill>
                <a:latin typeface="Garamond" pitchFamily="18" charset="0"/>
              </a:rPr>
              <a:t>Temperament</a:t>
            </a:r>
            <a:r>
              <a:rPr lang="lt-LT" sz="2800" b="1" dirty="0" smtClean="0">
                <a:solidFill>
                  <a:srgbClr val="C00000"/>
                </a:solidFill>
                <a:latin typeface="Garamond" pitchFamily="18" charset="0"/>
              </a:rPr>
              <a:t>as </a:t>
            </a:r>
            <a:r>
              <a:rPr lang="pl-PL" sz="2800" b="1" dirty="0" smtClean="0">
                <a:solidFill>
                  <a:srgbClr val="C00000"/>
                </a:solidFill>
                <a:latin typeface="Garamond" pitchFamily="18" charset="0"/>
              </a:rPr>
              <a:t/>
            </a:r>
            <a:br>
              <a:rPr lang="pl-PL" sz="2800" b="1" dirty="0" smtClean="0">
                <a:solidFill>
                  <a:srgbClr val="C00000"/>
                </a:solidFill>
                <a:latin typeface="Garamond" pitchFamily="18" charset="0"/>
              </a:rPr>
            </a:br>
            <a:r>
              <a:rPr lang="lt-LT" sz="2800" b="1" dirty="0" smtClean="0">
                <a:solidFill>
                  <a:srgbClr val="C00000"/>
                </a:solidFill>
                <a:latin typeface="Garamond" pitchFamily="18" charset="0"/>
              </a:rPr>
              <a:t>yra asmenybės dalis, kuri turėtų būti svarbi renkantis profesiją</a:t>
            </a:r>
            <a:endParaRPr lang="pl-PL" sz="2800" dirty="0">
              <a:solidFill>
                <a:srgbClr val="C00000"/>
              </a:solidFill>
              <a:latin typeface="Garamond" pitchFamily="18" charset="0"/>
            </a:endParaRPr>
          </a:p>
        </p:txBody>
      </p:sp>
      <p:pic>
        <p:nvPicPr>
          <p:cNvPr id="6" name="Picture 2" descr="https://surveyorsayswhat.files.wordpress.com/2013/07/stock-illustration-5460091-various-children-s-faces-showing-different-emotions.jpg"/>
          <p:cNvPicPr>
            <a:picLocks noChangeAspect="1" noChangeArrowheads="1"/>
          </p:cNvPicPr>
          <p:nvPr/>
        </p:nvPicPr>
        <p:blipFill>
          <a:blip r:embed="rId4" cstate="print"/>
          <a:srcRect/>
          <a:stretch>
            <a:fillRect/>
          </a:stretch>
        </p:blipFill>
        <p:spPr bwMode="auto">
          <a:xfrm>
            <a:off x="251520" y="4365104"/>
            <a:ext cx="1800200" cy="1944216"/>
          </a:xfrm>
          <a:prstGeom prst="rect">
            <a:avLst/>
          </a:prstGeom>
          <a:noFill/>
        </p:spPr>
      </p:pic>
      <p:pic>
        <p:nvPicPr>
          <p:cNvPr id="7" name="Picture 4" descr="http://thumbs.dreamstime.com/z/emotion-set-eureka-love-angry-sad-vector-people-showing-several-emotions-excited-drawn-cartoon-style-vector-34692193.jpg"/>
          <p:cNvPicPr>
            <a:picLocks noChangeAspect="1" noChangeArrowheads="1"/>
          </p:cNvPicPr>
          <p:nvPr/>
        </p:nvPicPr>
        <p:blipFill>
          <a:blip r:embed="rId5" cstate="print"/>
          <a:srcRect/>
          <a:stretch>
            <a:fillRect/>
          </a:stretch>
        </p:blipFill>
        <p:spPr bwMode="auto">
          <a:xfrm>
            <a:off x="6876256" y="4365104"/>
            <a:ext cx="1928326" cy="2016224"/>
          </a:xfrm>
          <a:prstGeom prst="rect">
            <a:avLst/>
          </a:prstGeom>
          <a:noFill/>
        </p:spPr>
      </p:pic>
      <p:sp>
        <p:nvSpPr>
          <p:cNvPr id="8" name="Prostokąt 7"/>
          <p:cNvSpPr/>
          <p:nvPr/>
        </p:nvSpPr>
        <p:spPr>
          <a:xfrm>
            <a:off x="827584" y="6642556"/>
            <a:ext cx="8676456" cy="430887"/>
          </a:xfrm>
          <a:prstGeom prst="rect">
            <a:avLst/>
          </a:prstGeom>
        </p:spPr>
        <p:txBody>
          <a:bodyPr wrap="square">
            <a:spAutoFit/>
          </a:bodyPr>
          <a:lstStyle/>
          <a:p>
            <a:pPr algn="ctr"/>
            <a:r>
              <a:rPr lang="pl-PL" sz="1100" dirty="0" smtClean="0">
                <a:latin typeface="Garamond" pitchFamily="18" charset="0"/>
              </a:rPr>
              <a:t>http://thumbs.dreamstime.com/z/emotion-set-eureka-love-angry-sad-vector-people-showing-several-emotions-excited-drawn-cartoon-style-vector-34692193.jpg</a:t>
            </a:r>
            <a:endParaRPr lang="pl-PL" sz="1100" dirty="0">
              <a:latin typeface="Garamond"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lt-LT" sz="3200" b="1" dirty="0" smtClean="0">
                <a:solidFill>
                  <a:srgbClr val="C00000"/>
                </a:solidFill>
                <a:latin typeface="Garamond" pitchFamily="18" charset="0"/>
              </a:rPr>
              <a:t>Šveicarų psichologas C.Jungas išskyrė du priešingus asmenybės tipus</a:t>
            </a:r>
            <a:r>
              <a:rPr lang="en-US" sz="3200" b="1" dirty="0" smtClean="0">
                <a:solidFill>
                  <a:srgbClr val="C00000"/>
                </a:solidFill>
                <a:latin typeface="Garamond" pitchFamily="18" charset="0"/>
              </a:rPr>
              <a:t>:</a:t>
            </a:r>
            <a:endParaRPr lang="pl-PL" sz="3200" b="1" dirty="0">
              <a:solidFill>
                <a:srgbClr val="C00000"/>
              </a:solidFill>
            </a:endParaRPr>
          </a:p>
        </p:txBody>
      </p:sp>
      <p:pic>
        <p:nvPicPr>
          <p:cNvPr id="4" name="Symbol zastępczy zawartości 18" descr="images.jpg"/>
          <p:cNvPicPr>
            <a:picLocks noGrp="1" noChangeAspect="1"/>
          </p:cNvPicPr>
          <p:nvPr>
            <p:ph sz="quarter" idx="1"/>
          </p:nvPr>
        </p:nvPicPr>
        <p:blipFill>
          <a:blip r:embed="rId2" cstate="print"/>
          <a:stretch>
            <a:fillRect/>
          </a:stretch>
        </p:blipFill>
        <p:spPr>
          <a:xfrm>
            <a:off x="6012160" y="3284984"/>
            <a:ext cx="2520280" cy="2952328"/>
          </a:xfrm>
          <a:prstGeom prst="rect">
            <a:avLst/>
          </a:prstGeom>
        </p:spPr>
      </p:pic>
      <p:pic>
        <p:nvPicPr>
          <p:cNvPr id="5" name="Symbol zastępczy zawartości 10" descr="images (3).jpg"/>
          <p:cNvPicPr>
            <a:picLocks noChangeAspect="1"/>
          </p:cNvPicPr>
          <p:nvPr/>
        </p:nvPicPr>
        <p:blipFill>
          <a:blip r:embed="rId3" cstate="print"/>
          <a:stretch>
            <a:fillRect/>
          </a:stretch>
        </p:blipFill>
        <p:spPr>
          <a:xfrm>
            <a:off x="467544" y="3212976"/>
            <a:ext cx="2448272" cy="2952328"/>
          </a:xfrm>
          <a:prstGeom prst="rect">
            <a:avLst/>
          </a:prstGeom>
        </p:spPr>
      </p:pic>
      <p:sp>
        <p:nvSpPr>
          <p:cNvPr id="7" name="Prostokąt 6"/>
          <p:cNvSpPr/>
          <p:nvPr/>
        </p:nvSpPr>
        <p:spPr>
          <a:xfrm>
            <a:off x="4355976" y="1412776"/>
            <a:ext cx="4608512" cy="2123658"/>
          </a:xfrm>
          <a:prstGeom prst="rect">
            <a:avLst/>
          </a:prstGeom>
        </p:spPr>
        <p:txBody>
          <a:bodyPr wrap="square">
            <a:spAutoFit/>
          </a:bodyPr>
          <a:lstStyle/>
          <a:p>
            <a:pPr lvl="0" algn="ctr"/>
            <a:r>
              <a:rPr lang="en-US" sz="3200" dirty="0" smtClean="0">
                <a:latin typeface="Garamond" pitchFamily="18" charset="0"/>
              </a:rPr>
              <a:t> </a:t>
            </a:r>
            <a:r>
              <a:rPr lang="pl-PL" sz="2400" b="1" dirty="0" smtClean="0">
                <a:solidFill>
                  <a:srgbClr val="C00000"/>
                </a:solidFill>
                <a:latin typeface="Garamond" pitchFamily="18" charset="0"/>
              </a:rPr>
              <a:t>E</a:t>
            </a:r>
            <a:r>
              <a:rPr lang="lt-LT" sz="2400" b="1" dirty="0" smtClean="0">
                <a:solidFill>
                  <a:srgbClr val="C00000"/>
                </a:solidFill>
                <a:latin typeface="Garamond" pitchFamily="18" charset="0"/>
              </a:rPr>
              <a:t>KS</a:t>
            </a:r>
            <a:r>
              <a:rPr lang="pl-PL" sz="2400" b="1" dirty="0" smtClean="0">
                <a:solidFill>
                  <a:srgbClr val="C00000"/>
                </a:solidFill>
                <a:latin typeface="Garamond" pitchFamily="18" charset="0"/>
              </a:rPr>
              <a:t>TR</a:t>
            </a:r>
            <a:r>
              <a:rPr lang="lt-LT" sz="2400" b="1" dirty="0" smtClean="0">
                <a:solidFill>
                  <a:srgbClr val="C00000"/>
                </a:solidFill>
                <a:latin typeface="Garamond" pitchFamily="18" charset="0"/>
              </a:rPr>
              <a:t>A</a:t>
            </a:r>
            <a:r>
              <a:rPr lang="pl-PL" sz="2400" b="1" dirty="0" smtClean="0">
                <a:solidFill>
                  <a:srgbClr val="C00000"/>
                </a:solidFill>
                <a:latin typeface="Garamond" pitchFamily="18" charset="0"/>
              </a:rPr>
              <a:t>VERT</a:t>
            </a:r>
            <a:r>
              <a:rPr lang="lt-LT" sz="2400" b="1" dirty="0" smtClean="0">
                <a:solidFill>
                  <a:srgbClr val="C00000"/>
                </a:solidFill>
                <a:latin typeface="Garamond" pitchFamily="18" charset="0"/>
              </a:rPr>
              <a:t>AI</a:t>
            </a:r>
            <a:r>
              <a:rPr lang="pl-PL" sz="2400" b="1" dirty="0" smtClean="0">
                <a:solidFill>
                  <a:srgbClr val="C00000"/>
                </a:solidFill>
                <a:latin typeface="Garamond" pitchFamily="18" charset="0"/>
              </a:rPr>
              <a:t>:</a:t>
            </a:r>
          </a:p>
          <a:p>
            <a:pPr lvl="0" algn="ctr"/>
            <a:r>
              <a:rPr lang="pl-PL" sz="2000" b="1" dirty="0" smtClean="0">
                <a:solidFill>
                  <a:srgbClr val="C00000"/>
                </a:solidFill>
                <a:latin typeface="Garamond" pitchFamily="18" charset="0"/>
              </a:rPr>
              <a:t> </a:t>
            </a:r>
            <a:r>
              <a:rPr lang="lt-LT" sz="2000" b="1" dirty="0" smtClean="0">
                <a:latin typeface="Garamond" pitchFamily="18" charset="0"/>
              </a:rPr>
              <a:t>Mėgstantys </a:t>
            </a:r>
            <a:r>
              <a:rPr lang="lt-LT" sz="2000" b="1" dirty="0" smtClean="0">
                <a:latin typeface="Garamond" pitchFamily="18" charset="0"/>
              </a:rPr>
              <a:t>aktyvų laisvalaikį </a:t>
            </a:r>
            <a:r>
              <a:rPr lang="en-US" sz="2000" b="1" dirty="0" smtClean="0">
                <a:latin typeface="Garamond" pitchFamily="18" charset="0"/>
              </a:rPr>
              <a:t>, </a:t>
            </a:r>
            <a:r>
              <a:rPr lang="lt-LT" sz="2000" b="1" dirty="0" smtClean="0">
                <a:latin typeface="Garamond" pitchFamily="18" charset="0"/>
                <a:cs typeface="Arial" pitchFamily="34" charset="0"/>
              </a:rPr>
              <a:t>gauna energijos būdami apsupti žmonių, dažnai laisvai išreiškia mintis ir emocijas. Pirmiau veikia ir tik tada (gal) apmąsto.</a:t>
            </a:r>
            <a:endParaRPr lang="pl-PL" sz="2000" b="1" dirty="0">
              <a:solidFill>
                <a:srgbClr val="C00000"/>
              </a:solidFill>
              <a:latin typeface="Garamond" pitchFamily="18" charset="0"/>
            </a:endParaRPr>
          </a:p>
        </p:txBody>
      </p:sp>
      <p:sp>
        <p:nvSpPr>
          <p:cNvPr id="8" name="Prostokąt 7"/>
          <p:cNvSpPr/>
          <p:nvPr/>
        </p:nvSpPr>
        <p:spPr>
          <a:xfrm>
            <a:off x="539552" y="6093296"/>
            <a:ext cx="8604448" cy="276999"/>
          </a:xfrm>
          <a:prstGeom prst="rect">
            <a:avLst/>
          </a:prstGeom>
        </p:spPr>
        <p:txBody>
          <a:bodyPr wrap="square">
            <a:spAutoFit/>
          </a:bodyPr>
          <a:lstStyle/>
          <a:p>
            <a:pPr lvl="0"/>
            <a:r>
              <a:rPr lang="pl-PL" sz="1200" dirty="0">
                <a:solidFill>
                  <a:prstClr val="black"/>
                </a:solidFill>
                <a:latin typeface="Garamond" pitchFamily="18" charset="0"/>
              </a:rPr>
              <a:t>https://encrypted-tbn3.gstatic.com/images?q=tbn:ANd9GcTcdtR8_wgh7l0WlimPvho_Erx4mFGxdlFI0JJveiaUwp-stqdt9Q</a:t>
            </a:r>
          </a:p>
        </p:txBody>
      </p:sp>
      <p:sp>
        <p:nvSpPr>
          <p:cNvPr id="9" name="Prostokąt 8"/>
          <p:cNvSpPr/>
          <p:nvPr/>
        </p:nvSpPr>
        <p:spPr>
          <a:xfrm>
            <a:off x="467544" y="6309320"/>
            <a:ext cx="8676456" cy="276999"/>
          </a:xfrm>
          <a:prstGeom prst="rect">
            <a:avLst/>
          </a:prstGeom>
        </p:spPr>
        <p:txBody>
          <a:bodyPr wrap="square">
            <a:spAutoFit/>
          </a:bodyPr>
          <a:lstStyle/>
          <a:p>
            <a:pPr algn="ctr"/>
            <a:r>
              <a:rPr lang="pl-PL" sz="1200" dirty="0" smtClean="0">
                <a:latin typeface="Garamond" pitchFamily="18" charset="0"/>
              </a:rPr>
              <a:t>http://e08595.medialib.glogster.com/</a:t>
            </a:r>
            <a:r>
              <a:rPr lang="pl-PL" sz="1200" dirty="0" err="1" smtClean="0">
                <a:latin typeface="Garamond" pitchFamily="18" charset="0"/>
              </a:rPr>
              <a:t>media</a:t>
            </a:r>
            <a:r>
              <a:rPr lang="pl-PL" sz="1200" dirty="0" smtClean="0">
                <a:latin typeface="Garamond" pitchFamily="18" charset="0"/>
              </a:rPr>
              <a:t>/8d/8dd5675149490c2716e74df5681aa9625479849bfdd2172bbd5f8c71eda6d9f1/</a:t>
            </a:r>
            <a:r>
              <a:rPr lang="pl-PL" sz="1200" dirty="0" err="1" smtClean="0">
                <a:latin typeface="Garamond" pitchFamily="18" charset="0"/>
              </a:rPr>
              <a:t>extrovert-jpg.jpg</a:t>
            </a:r>
            <a:endParaRPr lang="pl-PL" sz="1200" dirty="0">
              <a:latin typeface="Garamond" pitchFamily="18" charset="0"/>
            </a:endParaRPr>
          </a:p>
        </p:txBody>
      </p:sp>
      <p:sp>
        <p:nvSpPr>
          <p:cNvPr id="14" name="Prostokąt 13"/>
          <p:cNvSpPr/>
          <p:nvPr/>
        </p:nvSpPr>
        <p:spPr>
          <a:xfrm>
            <a:off x="0" y="1484784"/>
            <a:ext cx="4572000" cy="1292662"/>
          </a:xfrm>
          <a:prstGeom prst="rect">
            <a:avLst/>
          </a:prstGeom>
        </p:spPr>
        <p:txBody>
          <a:bodyPr>
            <a:spAutoFit/>
          </a:bodyPr>
          <a:lstStyle/>
          <a:p>
            <a:pPr lvl="0" algn="ctr"/>
            <a:r>
              <a:rPr lang="pl-PL" sz="2400" b="1" dirty="0" smtClean="0">
                <a:solidFill>
                  <a:srgbClr val="C00000"/>
                </a:solidFill>
                <a:latin typeface="Garamond" pitchFamily="18" charset="0"/>
              </a:rPr>
              <a:t>INTR</a:t>
            </a:r>
            <a:r>
              <a:rPr lang="lt-LT" sz="2400" b="1" dirty="0" smtClean="0">
                <a:solidFill>
                  <a:srgbClr val="C00000"/>
                </a:solidFill>
                <a:latin typeface="Garamond" pitchFamily="18" charset="0"/>
              </a:rPr>
              <a:t>A</a:t>
            </a:r>
            <a:r>
              <a:rPr lang="pl-PL" sz="2400" b="1" dirty="0" smtClean="0">
                <a:solidFill>
                  <a:srgbClr val="C00000"/>
                </a:solidFill>
                <a:latin typeface="Garamond" pitchFamily="18" charset="0"/>
              </a:rPr>
              <a:t>VERT</a:t>
            </a:r>
            <a:r>
              <a:rPr lang="lt-LT" sz="2400" b="1" dirty="0" smtClean="0">
                <a:solidFill>
                  <a:srgbClr val="C00000"/>
                </a:solidFill>
                <a:latin typeface="Garamond" pitchFamily="18" charset="0"/>
              </a:rPr>
              <a:t>AI</a:t>
            </a:r>
            <a:r>
              <a:rPr lang="pl-PL" sz="2400" b="1" dirty="0" smtClean="0">
                <a:solidFill>
                  <a:srgbClr val="C00000"/>
                </a:solidFill>
                <a:latin typeface="Garamond" pitchFamily="18" charset="0"/>
              </a:rPr>
              <a:t>:</a:t>
            </a:r>
          </a:p>
          <a:p>
            <a:pPr lvl="0" algn="ctr"/>
            <a:r>
              <a:rPr lang="lt-LT" b="1" dirty="0" smtClean="0">
                <a:latin typeface="Garamond" pitchFamily="18" charset="0"/>
              </a:rPr>
              <a:t>Tylūs ir taikūs, laimingi būdami vieni ir renkasi vietoj žmonių knygas</a:t>
            </a:r>
            <a:r>
              <a:rPr lang="pl-PL" b="1" dirty="0" smtClean="0">
                <a:latin typeface="Garamond" pitchFamily="18" charset="0"/>
                <a:cs typeface="Arial" pitchFamily="34" charset="0"/>
              </a:rPr>
              <a:t>.</a:t>
            </a:r>
            <a:r>
              <a:rPr lang="lt-LT" b="1" dirty="0" smtClean="0">
                <a:latin typeface="Garamond" pitchFamily="18" charset="0"/>
                <a:cs typeface="Arial" pitchFamily="34" charset="0"/>
              </a:rPr>
              <a:t> Jis ar ji </a:t>
            </a:r>
            <a:r>
              <a:rPr lang="lt-LT" b="1" dirty="0" smtClean="0">
                <a:latin typeface="Garamond" pitchFamily="18" charset="0"/>
                <a:cs typeface="Arial" pitchFamily="34" charset="0"/>
              </a:rPr>
              <a:t>ištyrinėja </a:t>
            </a:r>
            <a:r>
              <a:rPr lang="lt-LT" b="1" dirty="0" smtClean="0">
                <a:latin typeface="Garamond" pitchFamily="18" charset="0"/>
                <a:cs typeface="Arial" pitchFamily="34" charset="0"/>
              </a:rPr>
              <a:t>situaciją prieš kažką darydamas.</a:t>
            </a:r>
            <a:endParaRPr lang="en-US" b="1" dirty="0" smtClean="0">
              <a:latin typeface="Garamond" pitchFamily="18" charset="0"/>
              <a:cs typeface="Arial" pitchFamily="34" charset="0"/>
            </a:endParaRPr>
          </a:p>
        </p:txBody>
      </p:sp>
      <p:pic>
        <p:nvPicPr>
          <p:cNvPr id="15" name="Picture 2" descr="http://www.whiteboardconsulting.ca/wp-content/uploads/introvert_extrovert_final-1024x817.jpg"/>
          <p:cNvPicPr>
            <a:picLocks noChangeAspect="1" noChangeArrowheads="1"/>
          </p:cNvPicPr>
          <p:nvPr/>
        </p:nvPicPr>
        <p:blipFill>
          <a:blip r:embed="rId4" cstate="print"/>
          <a:srcRect/>
          <a:stretch>
            <a:fillRect/>
          </a:stretch>
        </p:blipFill>
        <p:spPr bwMode="auto">
          <a:xfrm>
            <a:off x="2843808" y="3212976"/>
            <a:ext cx="3201458" cy="2952328"/>
          </a:xfrm>
          <a:prstGeom prst="rect">
            <a:avLst/>
          </a:prstGeom>
          <a:noFill/>
        </p:spPr>
      </p:pic>
      <p:sp>
        <p:nvSpPr>
          <p:cNvPr id="16" name="Prostokąt 15"/>
          <p:cNvSpPr/>
          <p:nvPr/>
        </p:nvSpPr>
        <p:spPr>
          <a:xfrm>
            <a:off x="395536" y="6581001"/>
            <a:ext cx="8136904" cy="276999"/>
          </a:xfrm>
          <a:prstGeom prst="rect">
            <a:avLst/>
          </a:prstGeom>
        </p:spPr>
        <p:txBody>
          <a:bodyPr wrap="square">
            <a:spAutoFit/>
          </a:bodyPr>
          <a:lstStyle/>
          <a:p>
            <a:pPr algn="ctr"/>
            <a:r>
              <a:rPr lang="pl-PL" sz="1200" dirty="0" smtClean="0">
                <a:latin typeface="Garamond" pitchFamily="18" charset="0"/>
              </a:rPr>
              <a:t>http://www.whiteboardconsulting.ca/wp-content/uploads/introvert_extrovert_final-1024x817.jpg</a:t>
            </a:r>
            <a:endParaRPr lang="pl-PL" sz="1200" dirty="0">
              <a:latin typeface="Garamond"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27277" y="6601473"/>
            <a:ext cx="9900592" cy="276999"/>
          </a:xfrm>
          <a:prstGeom prst="rect">
            <a:avLst/>
          </a:prstGeom>
        </p:spPr>
        <p:txBody>
          <a:bodyPr wrap="square">
            <a:spAutoFit/>
          </a:bodyPr>
          <a:lstStyle/>
          <a:p>
            <a:pPr algn="ctr"/>
            <a:r>
              <a:rPr lang="pl-PL" sz="1200" dirty="0" smtClean="0">
                <a:latin typeface="Garamond" pitchFamily="18" charset="0"/>
              </a:rPr>
              <a:t>http://highability.org/wp-content/uploads/2012/12/Screen-Shot-2013-10-29-at-7.59.29-PM.png</a:t>
            </a:r>
            <a:endParaRPr lang="pl-PL" sz="1200" dirty="0">
              <a:latin typeface="Garamond"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928930510"/>
              </p:ext>
            </p:extLst>
          </p:nvPr>
        </p:nvGraphicFramePr>
        <p:xfrm>
          <a:off x="251520" y="188641"/>
          <a:ext cx="8712968" cy="6553323"/>
        </p:xfrm>
        <a:graphic>
          <a:graphicData uri="http://schemas.openxmlformats.org/drawingml/2006/table">
            <a:tbl>
              <a:tblPr firstRow="1" firstCol="1" bandRow="1">
                <a:tableStyleId>{5940675A-B579-460E-94D1-54222C63F5DA}</a:tableStyleId>
              </a:tblPr>
              <a:tblGrid>
                <a:gridCol w="4265864"/>
                <a:gridCol w="4447104"/>
              </a:tblGrid>
              <a:tr h="318542">
                <a:tc>
                  <a:txBody>
                    <a:bodyPr/>
                    <a:lstStyle/>
                    <a:p>
                      <a:pPr algn="ctr">
                        <a:lnSpc>
                          <a:spcPct val="115000"/>
                        </a:lnSpc>
                        <a:spcAft>
                          <a:spcPts val="0"/>
                        </a:spcAft>
                      </a:pPr>
                      <a:r>
                        <a:rPr lang="lt-LT" sz="1800" dirty="0">
                          <a:effectLst/>
                        </a:rPr>
                        <a:t>Intravertai</a:t>
                      </a:r>
                      <a:endParaRPr lang="lt-LT" sz="18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lt-LT" sz="1800" dirty="0">
                          <a:effectLst/>
                        </a:rPr>
                        <a:t>Ekstravertai</a:t>
                      </a:r>
                      <a:endParaRPr lang="lt-LT" sz="1800" b="1" dirty="0">
                        <a:effectLst/>
                        <a:latin typeface="Calibri"/>
                        <a:ea typeface="Calibri"/>
                        <a:cs typeface="Times New Roman"/>
                      </a:endParaRPr>
                    </a:p>
                  </a:txBody>
                  <a:tcPr marL="68580" marR="68580" marT="0" marB="0"/>
                </a:tc>
              </a:tr>
              <a:tr h="291997">
                <a:tc>
                  <a:txBody>
                    <a:bodyPr/>
                    <a:lstStyle/>
                    <a:p>
                      <a:pPr algn="l">
                        <a:lnSpc>
                          <a:spcPct val="115000"/>
                        </a:lnSpc>
                        <a:spcAft>
                          <a:spcPts val="0"/>
                        </a:spcAft>
                      </a:pPr>
                      <a:r>
                        <a:rPr lang="lt-LT" sz="1800" dirty="0">
                          <a:effectLst/>
                        </a:rPr>
                        <a:t>Energiją semia iš savęs</a:t>
                      </a:r>
                      <a:endParaRPr lang="lt-LT" sz="1800" dirty="0">
                        <a:effectLst/>
                        <a:latin typeface="Calibri"/>
                        <a:ea typeface="Calibri"/>
                        <a:cs typeface="Times New Roman"/>
                      </a:endParaRPr>
                    </a:p>
                  </a:txBody>
                  <a:tcPr marL="68580" marR="68580" marT="0" marB="0"/>
                </a:tc>
                <a:tc>
                  <a:txBody>
                    <a:bodyPr/>
                    <a:lstStyle/>
                    <a:p>
                      <a:pPr algn="l">
                        <a:lnSpc>
                          <a:spcPct val="115000"/>
                        </a:lnSpc>
                        <a:spcAft>
                          <a:spcPts val="0"/>
                        </a:spcAft>
                      </a:pPr>
                      <a:r>
                        <a:rPr lang="lt-LT" sz="1800" dirty="0">
                          <a:effectLst/>
                        </a:rPr>
                        <a:t>Energiją gauna iš aplinkos</a:t>
                      </a:r>
                      <a:endParaRPr lang="lt-LT" sz="1800" dirty="0">
                        <a:effectLst/>
                        <a:latin typeface="Calibri"/>
                        <a:ea typeface="Calibri"/>
                        <a:cs typeface="Times New Roman"/>
                      </a:endParaRPr>
                    </a:p>
                  </a:txBody>
                  <a:tcPr marL="68580" marR="68580" marT="0" marB="0"/>
                </a:tc>
              </a:tr>
              <a:tr h="717811">
                <a:tc>
                  <a:txBody>
                    <a:bodyPr/>
                    <a:lstStyle/>
                    <a:p>
                      <a:pPr algn="l">
                        <a:lnSpc>
                          <a:spcPct val="115000"/>
                        </a:lnSpc>
                        <a:spcAft>
                          <a:spcPts val="0"/>
                        </a:spcAft>
                      </a:pPr>
                      <a:r>
                        <a:rPr lang="lt-LT" sz="1800" dirty="0">
                          <a:effectLst/>
                        </a:rPr>
                        <a:t>Realusis pasaulis yra iš vidinio pasaulio idėjų, supratimo ir reikšmės</a:t>
                      </a:r>
                      <a:endParaRPr lang="lt-LT" sz="1800" dirty="0">
                        <a:effectLst/>
                        <a:latin typeface="Calibri"/>
                        <a:ea typeface="Calibri"/>
                        <a:cs typeface="Times New Roman"/>
                      </a:endParaRPr>
                    </a:p>
                  </a:txBody>
                  <a:tcPr marL="68580" marR="68580" marT="0" marB="0"/>
                </a:tc>
                <a:tc>
                  <a:txBody>
                    <a:bodyPr/>
                    <a:lstStyle/>
                    <a:p>
                      <a:pPr algn="l">
                        <a:lnSpc>
                          <a:spcPct val="115000"/>
                        </a:lnSpc>
                        <a:spcAft>
                          <a:spcPts val="0"/>
                        </a:spcAft>
                      </a:pPr>
                      <a:r>
                        <a:rPr lang="lt-LT" sz="1800">
                          <a:effectLst/>
                        </a:rPr>
                        <a:t>Realus pasaulis yra išorinis su žmonėmis ir daiktais</a:t>
                      </a:r>
                      <a:endParaRPr lang="lt-LT" sz="1800">
                        <a:effectLst/>
                        <a:latin typeface="Calibri"/>
                        <a:ea typeface="Calibri"/>
                        <a:cs typeface="Times New Roman"/>
                      </a:endParaRPr>
                    </a:p>
                  </a:txBody>
                  <a:tcPr marL="68580" marR="68580" marT="0" marB="0"/>
                </a:tc>
              </a:tr>
              <a:tr h="593836">
                <a:tc>
                  <a:txBody>
                    <a:bodyPr/>
                    <a:lstStyle/>
                    <a:p>
                      <a:pPr algn="l">
                        <a:lnSpc>
                          <a:spcPct val="115000"/>
                        </a:lnSpc>
                        <a:spcAft>
                          <a:spcPts val="0"/>
                        </a:spcAft>
                      </a:pPr>
                      <a:r>
                        <a:rPr lang="lt-LT" sz="1800">
                          <a:effectLst/>
                        </a:rPr>
                        <a:t>Idėjiški žmonės, abstraktus mąstymas, dažnai nedrąsūs</a:t>
                      </a:r>
                      <a:endParaRPr lang="lt-LT" sz="1800">
                        <a:effectLst/>
                        <a:latin typeface="Calibri"/>
                        <a:ea typeface="Calibri"/>
                        <a:cs typeface="Times New Roman"/>
                      </a:endParaRPr>
                    </a:p>
                  </a:txBody>
                  <a:tcPr marL="68580" marR="68580" marT="0" marB="0"/>
                </a:tc>
                <a:tc>
                  <a:txBody>
                    <a:bodyPr/>
                    <a:lstStyle/>
                    <a:p>
                      <a:pPr algn="l">
                        <a:lnSpc>
                          <a:spcPct val="115000"/>
                        </a:lnSpc>
                        <a:spcAft>
                          <a:spcPts val="0"/>
                        </a:spcAft>
                      </a:pPr>
                      <a:r>
                        <a:rPr lang="lt-LT" sz="1800">
                          <a:effectLst/>
                        </a:rPr>
                        <a:t>Aktyvūs žmonės, paktiški įgūdžiai, lengvai suprantami, dažnai socialūs</a:t>
                      </a:r>
                      <a:endParaRPr lang="lt-LT" sz="1800">
                        <a:effectLst/>
                        <a:latin typeface="Calibri"/>
                        <a:ea typeface="Calibri"/>
                        <a:cs typeface="Times New Roman"/>
                      </a:endParaRPr>
                    </a:p>
                  </a:txBody>
                  <a:tcPr marL="68580" marR="68580" marT="0" marB="0"/>
                </a:tc>
              </a:tr>
              <a:tr h="291997">
                <a:tc>
                  <a:txBody>
                    <a:bodyPr/>
                    <a:lstStyle/>
                    <a:p>
                      <a:pPr algn="l">
                        <a:lnSpc>
                          <a:spcPct val="115000"/>
                        </a:lnSpc>
                        <a:spcAft>
                          <a:spcPts val="0"/>
                        </a:spcAft>
                      </a:pPr>
                      <a:r>
                        <a:rPr lang="lt-LT" sz="1800">
                          <a:effectLst/>
                        </a:rPr>
                        <a:t>Turi viešą ir privačią asmenybę</a:t>
                      </a:r>
                      <a:endParaRPr lang="lt-LT" sz="1800">
                        <a:effectLst/>
                        <a:latin typeface="Calibri"/>
                        <a:ea typeface="Calibri"/>
                        <a:cs typeface="Times New Roman"/>
                      </a:endParaRPr>
                    </a:p>
                  </a:txBody>
                  <a:tcPr marL="68580" marR="68580" marT="0" marB="0"/>
                </a:tc>
                <a:tc>
                  <a:txBody>
                    <a:bodyPr/>
                    <a:lstStyle/>
                    <a:p>
                      <a:pPr algn="l">
                        <a:lnSpc>
                          <a:spcPct val="115000"/>
                        </a:lnSpc>
                        <a:spcAft>
                          <a:spcPts val="0"/>
                        </a:spcAft>
                      </a:pPr>
                      <a:r>
                        <a:rPr lang="lt-LT" sz="1800">
                          <a:effectLst/>
                        </a:rPr>
                        <a:t>Viešumoje ir privačiai yra tokie patys</a:t>
                      </a:r>
                      <a:endParaRPr lang="lt-LT" sz="1800">
                        <a:effectLst/>
                        <a:latin typeface="Calibri"/>
                        <a:ea typeface="Calibri"/>
                        <a:cs typeface="Times New Roman"/>
                      </a:endParaRPr>
                    </a:p>
                  </a:txBody>
                  <a:tcPr marL="68580" marR="68580" marT="0" marB="0"/>
                </a:tc>
              </a:tr>
              <a:tr h="593836">
                <a:tc>
                  <a:txBody>
                    <a:bodyPr/>
                    <a:lstStyle/>
                    <a:p>
                      <a:pPr algn="l">
                        <a:lnSpc>
                          <a:spcPct val="115000"/>
                        </a:lnSpc>
                        <a:spcAft>
                          <a:spcPts val="0"/>
                        </a:spcAft>
                      </a:pPr>
                      <a:r>
                        <a:rPr lang="lt-LT" sz="1800" dirty="0">
                          <a:effectLst/>
                        </a:rPr>
                        <a:t>Įsitempę ir jausmingi, užsklendžia jausmus viduje</a:t>
                      </a:r>
                      <a:endParaRPr lang="lt-LT" sz="1800" dirty="0">
                        <a:effectLst/>
                        <a:latin typeface="Calibri"/>
                        <a:ea typeface="Calibri"/>
                        <a:cs typeface="Times New Roman"/>
                      </a:endParaRPr>
                    </a:p>
                  </a:txBody>
                  <a:tcPr marL="68580" marR="68580" marT="0" marB="0"/>
                </a:tc>
                <a:tc>
                  <a:txBody>
                    <a:bodyPr/>
                    <a:lstStyle/>
                    <a:p>
                      <a:pPr algn="l">
                        <a:lnSpc>
                          <a:spcPct val="115000"/>
                        </a:lnSpc>
                        <a:spcAft>
                          <a:spcPts val="0"/>
                        </a:spcAft>
                      </a:pPr>
                      <a:r>
                        <a:rPr lang="lt-LT" sz="1800">
                          <a:effectLst/>
                        </a:rPr>
                        <a:t>Atviras, mažiau aistringesni, iškrauna emocijas ir gyvena toliau</a:t>
                      </a:r>
                      <a:endParaRPr lang="lt-LT" sz="1800">
                        <a:effectLst/>
                        <a:latin typeface="Calibri"/>
                        <a:ea typeface="Calibri"/>
                        <a:cs typeface="Times New Roman"/>
                      </a:endParaRPr>
                    </a:p>
                  </a:txBody>
                  <a:tcPr marL="68580" marR="68580" marT="0" marB="0"/>
                </a:tc>
              </a:tr>
              <a:tr h="474233">
                <a:tc>
                  <a:txBody>
                    <a:bodyPr/>
                    <a:lstStyle/>
                    <a:p>
                      <a:pPr algn="l">
                        <a:lnSpc>
                          <a:spcPct val="115000"/>
                        </a:lnSpc>
                        <a:spcAft>
                          <a:spcPts val="0"/>
                        </a:spcAft>
                      </a:pPr>
                      <a:r>
                        <a:rPr lang="lt-LT" sz="1800">
                          <a:effectLst/>
                        </a:rPr>
                        <a:t>Jaučiasi išvarginti žmonių, reikia privatumo</a:t>
                      </a:r>
                      <a:endParaRPr lang="lt-LT" sz="1800">
                        <a:effectLst/>
                        <a:latin typeface="Calibri"/>
                        <a:ea typeface="Calibri"/>
                        <a:cs typeface="Times New Roman"/>
                      </a:endParaRPr>
                    </a:p>
                  </a:txBody>
                  <a:tcPr marL="68580" marR="68580" marT="0" marB="0"/>
                </a:tc>
                <a:tc>
                  <a:txBody>
                    <a:bodyPr/>
                    <a:lstStyle/>
                    <a:p>
                      <a:pPr algn="l">
                        <a:lnSpc>
                          <a:spcPct val="115000"/>
                        </a:lnSpc>
                        <a:spcAft>
                          <a:spcPts val="0"/>
                        </a:spcAft>
                      </a:pPr>
                      <a:r>
                        <a:rPr lang="lt-LT" sz="1800" dirty="0">
                          <a:effectLst/>
                        </a:rPr>
                        <a:t>Jaučiasi energingi </a:t>
                      </a:r>
                      <a:r>
                        <a:rPr lang="lt-LT" sz="1800" dirty="0" smtClean="0">
                          <a:effectLst/>
                        </a:rPr>
                        <a:t> būdami tarp  žmonių</a:t>
                      </a:r>
                      <a:endParaRPr lang="lt-LT" sz="1800" dirty="0">
                        <a:effectLst/>
                        <a:latin typeface="Calibri"/>
                        <a:ea typeface="Calibri"/>
                        <a:cs typeface="Times New Roman"/>
                      </a:endParaRPr>
                    </a:p>
                  </a:txBody>
                  <a:tcPr marL="68580" marR="68580" marT="0" marB="0"/>
                </a:tc>
              </a:tr>
              <a:tr h="291997">
                <a:tc>
                  <a:txBody>
                    <a:bodyPr/>
                    <a:lstStyle/>
                    <a:p>
                      <a:pPr algn="l">
                        <a:lnSpc>
                          <a:spcPct val="115000"/>
                        </a:lnSpc>
                        <a:spcAft>
                          <a:spcPts val="0"/>
                        </a:spcAft>
                      </a:pPr>
                      <a:r>
                        <a:rPr lang="lt-LT" sz="1800">
                          <a:effectLst/>
                        </a:rPr>
                        <a:t>Turi kelis artimus draugus</a:t>
                      </a:r>
                      <a:endParaRPr lang="lt-LT" sz="1800">
                        <a:effectLst/>
                        <a:latin typeface="Calibri"/>
                        <a:ea typeface="Calibri"/>
                        <a:cs typeface="Times New Roman"/>
                      </a:endParaRPr>
                    </a:p>
                  </a:txBody>
                  <a:tcPr marL="68580" marR="68580" marT="0" marB="0"/>
                </a:tc>
                <a:tc>
                  <a:txBody>
                    <a:bodyPr/>
                    <a:lstStyle/>
                    <a:p>
                      <a:pPr algn="l">
                        <a:lnSpc>
                          <a:spcPct val="115000"/>
                        </a:lnSpc>
                        <a:spcAft>
                          <a:spcPts val="0"/>
                        </a:spcAft>
                      </a:pPr>
                      <a:r>
                        <a:rPr lang="lt-LT" sz="1800">
                          <a:effectLst/>
                        </a:rPr>
                        <a:t>Lengvai susibendrauja</a:t>
                      </a:r>
                      <a:endParaRPr lang="lt-LT" sz="1800">
                        <a:effectLst/>
                        <a:latin typeface="Calibri"/>
                        <a:ea typeface="Calibri"/>
                        <a:cs typeface="Times New Roman"/>
                      </a:endParaRPr>
                    </a:p>
                  </a:txBody>
                  <a:tcPr marL="68580" marR="68580" marT="0" marB="0"/>
                </a:tc>
              </a:tr>
              <a:tr h="474233">
                <a:tc>
                  <a:txBody>
                    <a:bodyPr/>
                    <a:lstStyle/>
                    <a:p>
                      <a:pPr algn="l">
                        <a:lnSpc>
                          <a:spcPct val="115000"/>
                        </a:lnSpc>
                        <a:spcAft>
                          <a:spcPts val="0"/>
                        </a:spcAft>
                      </a:pPr>
                      <a:r>
                        <a:rPr lang="lt-LT" sz="1800">
                          <a:effectLst/>
                        </a:rPr>
                        <a:t>Didelėse grupėse tylūs, bijo bendravimo</a:t>
                      </a:r>
                      <a:endParaRPr lang="lt-LT" sz="1800">
                        <a:effectLst/>
                        <a:latin typeface="Calibri"/>
                        <a:ea typeface="Calibri"/>
                        <a:cs typeface="Times New Roman"/>
                      </a:endParaRPr>
                    </a:p>
                  </a:txBody>
                  <a:tcPr marL="68580" marR="68580" marT="0" marB="0"/>
                </a:tc>
                <a:tc>
                  <a:txBody>
                    <a:bodyPr/>
                    <a:lstStyle/>
                    <a:p>
                      <a:pPr algn="l">
                        <a:lnSpc>
                          <a:spcPct val="115000"/>
                        </a:lnSpc>
                        <a:spcAft>
                          <a:spcPts val="0"/>
                        </a:spcAft>
                      </a:pPr>
                      <a:r>
                        <a:rPr lang="lt-LT" sz="1800" dirty="0">
                          <a:effectLst/>
                        </a:rPr>
                        <a:t>Grupėse kalbūs, rizikuoja</a:t>
                      </a:r>
                      <a:endParaRPr lang="lt-LT" sz="1800" dirty="0">
                        <a:effectLst/>
                        <a:latin typeface="Calibri"/>
                        <a:ea typeface="Calibri"/>
                        <a:cs typeface="Times New Roman"/>
                      </a:endParaRPr>
                    </a:p>
                  </a:txBody>
                  <a:tcPr marL="68580" marR="68580" marT="0" marB="0"/>
                </a:tc>
              </a:tr>
              <a:tr h="474233">
                <a:tc>
                  <a:txBody>
                    <a:bodyPr/>
                    <a:lstStyle/>
                    <a:p>
                      <a:pPr algn="l">
                        <a:lnSpc>
                          <a:spcPct val="115000"/>
                        </a:lnSpc>
                        <a:spcAft>
                          <a:spcPts val="0"/>
                        </a:spcAft>
                      </a:pPr>
                      <a:r>
                        <a:rPr lang="lt-LT" sz="1800">
                          <a:effectLst/>
                        </a:rPr>
                        <a:t>Gali būti susikoncentravę ilgam laikui</a:t>
                      </a:r>
                      <a:endParaRPr lang="lt-LT" sz="1800">
                        <a:effectLst/>
                        <a:latin typeface="Calibri"/>
                        <a:ea typeface="Calibri"/>
                        <a:cs typeface="Times New Roman"/>
                      </a:endParaRPr>
                    </a:p>
                  </a:txBody>
                  <a:tcPr marL="68580" marR="68580" marT="0" marB="0"/>
                </a:tc>
                <a:tc>
                  <a:txBody>
                    <a:bodyPr/>
                    <a:lstStyle/>
                    <a:p>
                      <a:pPr algn="l">
                        <a:lnSpc>
                          <a:spcPct val="115000"/>
                        </a:lnSpc>
                        <a:spcAft>
                          <a:spcPts val="0"/>
                        </a:spcAft>
                      </a:pPr>
                      <a:r>
                        <a:rPr lang="lt-LT" sz="1800">
                          <a:effectLst/>
                        </a:rPr>
                        <a:t>Greitai išblaškomi</a:t>
                      </a:r>
                      <a:endParaRPr lang="lt-LT" sz="1800">
                        <a:effectLst/>
                        <a:latin typeface="Calibri"/>
                        <a:ea typeface="Calibri"/>
                        <a:cs typeface="Times New Roman"/>
                      </a:endParaRPr>
                    </a:p>
                  </a:txBody>
                  <a:tcPr marL="68580" marR="68580" marT="0" marB="0"/>
                </a:tc>
              </a:tr>
              <a:tr h="705881">
                <a:tc>
                  <a:txBody>
                    <a:bodyPr/>
                    <a:lstStyle/>
                    <a:p>
                      <a:pPr algn="l">
                        <a:lnSpc>
                          <a:spcPct val="115000"/>
                        </a:lnSpc>
                        <a:spcAft>
                          <a:spcPts val="0"/>
                        </a:spcAft>
                      </a:pPr>
                      <a:r>
                        <a:rPr lang="lt-LT" sz="1800">
                          <a:effectLst/>
                        </a:rPr>
                        <a:t>Mintyse repetuoja prieš kalbėdami, reikia laiko, kad galėtų priimti sprendimus</a:t>
                      </a:r>
                      <a:endParaRPr lang="lt-LT" sz="1800">
                        <a:effectLst/>
                        <a:latin typeface="Calibri"/>
                        <a:ea typeface="Calibri"/>
                        <a:cs typeface="Times New Roman"/>
                      </a:endParaRPr>
                    </a:p>
                  </a:txBody>
                  <a:tcPr marL="68580" marR="68580" marT="0" marB="0"/>
                </a:tc>
                <a:tc>
                  <a:txBody>
                    <a:bodyPr/>
                    <a:lstStyle/>
                    <a:p>
                      <a:pPr algn="l">
                        <a:lnSpc>
                          <a:spcPct val="115000"/>
                        </a:lnSpc>
                        <a:spcAft>
                          <a:spcPts val="0"/>
                        </a:spcAft>
                      </a:pPr>
                      <a:r>
                        <a:rPr lang="lt-LT" sz="1800">
                          <a:effectLst/>
                        </a:rPr>
                        <a:t>Garsiai mąsto, greitai priima sprendimus</a:t>
                      </a:r>
                      <a:endParaRPr lang="lt-LT" sz="1800">
                        <a:effectLst/>
                        <a:latin typeface="Calibri"/>
                        <a:ea typeface="Calibri"/>
                        <a:cs typeface="Times New Roman"/>
                      </a:endParaRPr>
                    </a:p>
                  </a:txBody>
                  <a:tcPr marL="68580" marR="68580" marT="0" marB="0"/>
                </a:tc>
              </a:tr>
              <a:tr h="705881">
                <a:tc>
                  <a:txBody>
                    <a:bodyPr/>
                    <a:lstStyle/>
                    <a:p>
                      <a:pPr algn="l">
                        <a:lnSpc>
                          <a:spcPct val="115000"/>
                        </a:lnSpc>
                        <a:spcAft>
                          <a:spcPts val="0"/>
                        </a:spcAft>
                      </a:pPr>
                      <a:r>
                        <a:rPr lang="lt-LT" sz="1800" dirty="0">
                          <a:effectLst/>
                        </a:rPr>
                        <a:t>Priimdami informaciją mokosi, gyvena tik tada, kai </a:t>
                      </a:r>
                      <a:r>
                        <a:rPr lang="lt-LT" sz="1800" dirty="0" smtClean="0">
                          <a:effectLst/>
                        </a:rPr>
                        <a:t>supranta </a:t>
                      </a:r>
                      <a:r>
                        <a:rPr lang="lt-LT" sz="1800" dirty="0">
                          <a:effectLst/>
                        </a:rPr>
                        <a:t>gyvenimą</a:t>
                      </a:r>
                      <a:endParaRPr lang="lt-LT" sz="1800" dirty="0">
                        <a:effectLst/>
                        <a:latin typeface="Calibri"/>
                        <a:ea typeface="Calibri"/>
                        <a:cs typeface="Times New Roman"/>
                      </a:endParaRPr>
                    </a:p>
                  </a:txBody>
                  <a:tcPr marL="68580" marR="68580" marT="0" marB="0"/>
                </a:tc>
                <a:tc>
                  <a:txBody>
                    <a:bodyPr/>
                    <a:lstStyle/>
                    <a:p>
                      <a:pPr algn="l">
                        <a:lnSpc>
                          <a:spcPct val="115000"/>
                        </a:lnSpc>
                        <a:spcAft>
                          <a:spcPts val="0"/>
                        </a:spcAft>
                      </a:pPr>
                      <a:r>
                        <a:rPr lang="lt-LT" sz="1800">
                          <a:effectLst/>
                        </a:rPr>
                        <a:t>Mokosi darydami, supranta gyvenimą, kai jį jau nugyveno </a:t>
                      </a:r>
                      <a:endParaRPr lang="lt-LT" sz="1800">
                        <a:effectLst/>
                        <a:latin typeface="Calibri"/>
                        <a:ea typeface="Calibri"/>
                        <a:cs typeface="Times New Roman"/>
                      </a:endParaRPr>
                    </a:p>
                  </a:txBody>
                  <a:tcPr marL="68580" marR="68580" marT="0" marB="0"/>
                </a:tc>
              </a:tr>
              <a:tr h="474233">
                <a:tc>
                  <a:txBody>
                    <a:bodyPr/>
                    <a:lstStyle/>
                    <a:p>
                      <a:pPr algn="l">
                        <a:lnSpc>
                          <a:spcPct val="115000"/>
                        </a:lnSpc>
                        <a:spcAft>
                          <a:spcPts val="0"/>
                        </a:spcAft>
                      </a:pPr>
                      <a:r>
                        <a:rPr lang="lt-LT" sz="1800">
                          <a:effectLst/>
                        </a:rPr>
                        <a:t>Pirmiausiai apmąsto, tada veikia ir vėl apmąsto</a:t>
                      </a:r>
                      <a:endParaRPr lang="lt-LT" sz="1800">
                        <a:effectLst/>
                        <a:latin typeface="Calibri"/>
                        <a:ea typeface="Calibri"/>
                        <a:cs typeface="Times New Roman"/>
                      </a:endParaRPr>
                    </a:p>
                  </a:txBody>
                  <a:tcPr marL="68580" marR="68580" marT="0" marB="0"/>
                </a:tc>
                <a:tc>
                  <a:txBody>
                    <a:bodyPr/>
                    <a:lstStyle/>
                    <a:p>
                      <a:pPr algn="l">
                        <a:lnSpc>
                          <a:spcPct val="115000"/>
                        </a:lnSpc>
                        <a:spcAft>
                          <a:spcPts val="0"/>
                        </a:spcAft>
                      </a:pPr>
                      <a:r>
                        <a:rPr lang="lt-LT" sz="1800" dirty="0">
                          <a:effectLst/>
                        </a:rPr>
                        <a:t>Pirmiausiai veikia, apmąsto ir vėl veikia</a:t>
                      </a:r>
                      <a:endParaRPr lang="lt-LT" sz="1800" dirty="0">
                        <a:effectLst/>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sz="quarter" idx="1"/>
          </p:nvPr>
        </p:nvSpPr>
        <p:spPr>
          <a:xfrm>
            <a:off x="323528" y="908720"/>
            <a:ext cx="8568952" cy="5661248"/>
          </a:xfrm>
        </p:spPr>
        <p:txBody>
          <a:bodyPr/>
          <a:lstStyle/>
          <a:p>
            <a:pPr marL="0" indent="0" algn="ctr">
              <a:buNone/>
            </a:pPr>
            <a:r>
              <a:rPr lang="lt-LT" dirty="0" smtClean="0"/>
              <a:t>Kiekvienas</a:t>
            </a:r>
            <a:r>
              <a:rPr lang="en-US" dirty="0" smtClean="0"/>
              <a:t> </a:t>
            </a:r>
            <a:r>
              <a:rPr lang="en-US" dirty="0" err="1" smtClean="0"/>
              <a:t>temperamen</a:t>
            </a:r>
            <a:r>
              <a:rPr lang="lt-LT" dirty="0" smtClean="0"/>
              <a:t>tas turi teigiamų ir neigiamų savybių, kurios gali padėti arba pakenkti žmogui </a:t>
            </a:r>
            <a:r>
              <a:rPr lang="lt-LT" dirty="0" smtClean="0"/>
              <a:t>asmeninėse </a:t>
            </a:r>
            <a:r>
              <a:rPr lang="lt-LT" dirty="0" smtClean="0"/>
              <a:t>ar profesinėse situacijose.</a:t>
            </a:r>
          </a:p>
          <a:p>
            <a:pPr marL="0" indent="0" algn="ctr">
              <a:buNone/>
            </a:pPr>
            <a:r>
              <a:rPr lang="lt-LT" dirty="0" smtClean="0"/>
              <a:t>Retas žmogus atitinka vieną temperamento tipą, daugumai pasireiškia daugiau nei vieno temperamento tipo savybių.</a:t>
            </a:r>
            <a:endParaRPr lang="pl-PL" dirty="0" smtClean="0"/>
          </a:p>
          <a:p>
            <a:pPr marL="0" indent="0" algn="ctr">
              <a:buNone/>
            </a:pPr>
            <a:endParaRPr lang="pl-PL" dirty="0" smtClean="0"/>
          </a:p>
        </p:txBody>
      </p:sp>
      <p:graphicFrame>
        <p:nvGraphicFramePr>
          <p:cNvPr id="6" name="Symbol zastępczy zawartości 3"/>
          <p:cNvGraphicFramePr>
            <a:graphicFrameLocks/>
          </p:cNvGraphicFramePr>
          <p:nvPr>
            <p:extLst>
              <p:ext uri="{D42A27DB-BD31-4B8C-83A1-F6EECF244321}">
                <p14:modId xmlns:p14="http://schemas.microsoft.com/office/powerpoint/2010/main" xmlns="" val="2674558019"/>
              </p:ext>
            </p:extLst>
          </p:nvPr>
        </p:nvGraphicFramePr>
        <p:xfrm>
          <a:off x="1619672" y="3356992"/>
          <a:ext cx="5976664"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rostokąt 6"/>
          <p:cNvSpPr/>
          <p:nvPr/>
        </p:nvSpPr>
        <p:spPr>
          <a:xfrm>
            <a:off x="323528" y="6581001"/>
            <a:ext cx="8496944" cy="276999"/>
          </a:xfrm>
          <a:prstGeom prst="rect">
            <a:avLst/>
          </a:prstGeom>
        </p:spPr>
        <p:txBody>
          <a:bodyPr wrap="square">
            <a:spAutoFit/>
          </a:bodyPr>
          <a:lstStyle/>
          <a:p>
            <a:pPr algn="ctr"/>
            <a:r>
              <a:rPr lang="pl-PL" sz="1200" dirty="0" smtClean="0">
                <a:latin typeface="Garamond" pitchFamily="18" charset="0"/>
              </a:rPr>
              <a:t>http://www.merelymarie.com/wp-content/uploads/2012/09/merelymarie-temperament1.png</a:t>
            </a:r>
            <a:endParaRPr lang="pl-PL" sz="1200" dirty="0">
              <a:latin typeface="Garamond" pitchFamily="18" charset="0"/>
            </a:endParaRPr>
          </a:p>
        </p:txBody>
      </p:sp>
      <p:sp>
        <p:nvSpPr>
          <p:cNvPr id="8" name="Tytuł 7"/>
          <p:cNvSpPr>
            <a:spLocks noGrp="1"/>
          </p:cNvSpPr>
          <p:nvPr>
            <p:ph type="title"/>
          </p:nvPr>
        </p:nvSpPr>
        <p:spPr>
          <a:xfrm>
            <a:off x="395536" y="0"/>
            <a:ext cx="8291264" cy="1052736"/>
          </a:xfrm>
        </p:spPr>
        <p:txBody>
          <a:bodyPr>
            <a:normAutofit/>
          </a:bodyPr>
          <a:lstStyle/>
          <a:p>
            <a:pPr algn="ctr"/>
            <a:r>
              <a:rPr lang="lt-LT" sz="2400" b="1" dirty="0" smtClean="0">
                <a:solidFill>
                  <a:srgbClr val="C00000"/>
                </a:solidFill>
                <a:latin typeface="Garamond" pitchFamily="18" charset="0"/>
              </a:rPr>
              <a:t>Graikų filosofo</a:t>
            </a:r>
            <a:r>
              <a:rPr lang="en-US" sz="2400" b="1" dirty="0" smtClean="0">
                <a:solidFill>
                  <a:srgbClr val="C00000"/>
                </a:solidFill>
                <a:latin typeface="Garamond" pitchFamily="18" charset="0"/>
              </a:rPr>
              <a:t> Hip</a:t>
            </a:r>
            <a:r>
              <a:rPr lang="lt-LT" sz="2400" b="1" dirty="0" smtClean="0">
                <a:solidFill>
                  <a:srgbClr val="C00000"/>
                </a:solidFill>
                <a:latin typeface="Garamond" pitchFamily="18" charset="0"/>
              </a:rPr>
              <a:t>okrato</a:t>
            </a:r>
            <a:r>
              <a:rPr lang="pl-PL" sz="2400" b="1" dirty="0" smtClean="0">
                <a:solidFill>
                  <a:srgbClr val="C00000"/>
                </a:solidFill>
                <a:latin typeface="Garamond" pitchFamily="18" charset="0"/>
              </a:rPr>
              <a:t> </a:t>
            </a:r>
            <a:r>
              <a:rPr lang="en-US" sz="2400" b="1" dirty="0" smtClean="0">
                <a:solidFill>
                  <a:srgbClr val="C00000"/>
                </a:solidFill>
                <a:latin typeface="Garamond" pitchFamily="18" charset="0"/>
              </a:rPr>
              <a:t>(460 – 370</a:t>
            </a:r>
            <a:r>
              <a:rPr lang="lt-LT" sz="2400" b="1" dirty="0" smtClean="0">
                <a:solidFill>
                  <a:srgbClr val="C00000"/>
                </a:solidFill>
                <a:latin typeface="Garamond" pitchFamily="18" charset="0"/>
              </a:rPr>
              <a:t>m.pr.Kr.</a:t>
            </a:r>
            <a:r>
              <a:rPr lang="en-US" sz="2400" b="1" dirty="0" smtClean="0">
                <a:solidFill>
                  <a:srgbClr val="C00000"/>
                </a:solidFill>
                <a:latin typeface="Garamond" pitchFamily="18" charset="0"/>
              </a:rPr>
              <a:t>) </a:t>
            </a:r>
            <a:r>
              <a:rPr lang="pl-PL" sz="2400" b="1" dirty="0" smtClean="0">
                <a:solidFill>
                  <a:srgbClr val="C00000"/>
                </a:solidFill>
                <a:latin typeface="Garamond" pitchFamily="18" charset="0"/>
              </a:rPr>
              <a:t/>
            </a:r>
            <a:br>
              <a:rPr lang="pl-PL" sz="2400" b="1" dirty="0" smtClean="0">
                <a:solidFill>
                  <a:srgbClr val="C00000"/>
                </a:solidFill>
                <a:latin typeface="Garamond" pitchFamily="18" charset="0"/>
              </a:rPr>
            </a:br>
            <a:r>
              <a:rPr lang="lt-LT" sz="2400" b="1" dirty="0" smtClean="0">
                <a:solidFill>
                  <a:srgbClr val="C00000"/>
                </a:solidFill>
                <a:latin typeface="Garamond" pitchFamily="18" charset="0"/>
              </a:rPr>
              <a:t>išskyrė keturis asmenybės temperamentus</a:t>
            </a:r>
            <a:endParaRPr lang="pl-PL" sz="2400" b="1" dirty="0">
              <a:solidFill>
                <a:srgbClr val="C00000"/>
              </a:solidFill>
              <a:latin typeface="Garamond" pitchFamily="18" charset="0"/>
            </a:endParaRPr>
          </a:p>
        </p:txBody>
      </p:sp>
      <p:sp>
        <p:nvSpPr>
          <p:cNvPr id="10" name="Prostokąt 9"/>
          <p:cNvSpPr/>
          <p:nvPr/>
        </p:nvSpPr>
        <p:spPr>
          <a:xfrm>
            <a:off x="755576" y="6381328"/>
            <a:ext cx="7776864" cy="276999"/>
          </a:xfrm>
          <a:prstGeom prst="rect">
            <a:avLst/>
          </a:prstGeom>
        </p:spPr>
        <p:txBody>
          <a:bodyPr wrap="square">
            <a:spAutoFit/>
          </a:bodyPr>
          <a:lstStyle/>
          <a:p>
            <a:pPr algn="ctr"/>
            <a:r>
              <a:rPr lang="pl-PL" sz="1200" dirty="0" smtClean="0">
                <a:latin typeface="Garamond" pitchFamily="18" charset="0"/>
              </a:rPr>
              <a:t>http://www.merelymarie.com/wp-content/uploads/2012/09/merelymarie-temperament1.png</a:t>
            </a:r>
            <a:endParaRPr lang="pl-PL" sz="1200" dirty="0">
              <a:latin typeface="Garamond" pitchFamily="18" charset="0"/>
            </a:endParaRPr>
          </a:p>
        </p:txBody>
      </p:sp>
      <p:pic>
        <p:nvPicPr>
          <p:cNvPr id="11" name="Picture 2" descr="http://fourtemperaments.com/Descri7.gif"/>
          <p:cNvPicPr>
            <a:picLocks noChangeAspect="1" noChangeArrowheads="1"/>
          </p:cNvPicPr>
          <p:nvPr/>
        </p:nvPicPr>
        <p:blipFill>
          <a:blip r:embed="rId6" cstate="print"/>
          <a:srcRect/>
          <a:stretch>
            <a:fillRect/>
          </a:stretch>
        </p:blipFill>
        <p:spPr bwMode="auto">
          <a:xfrm>
            <a:off x="6012160" y="4581128"/>
            <a:ext cx="982216" cy="864096"/>
          </a:xfrm>
          <a:prstGeom prst="rect">
            <a:avLst/>
          </a:prstGeom>
          <a:noFill/>
        </p:spPr>
      </p:pic>
      <p:sp>
        <p:nvSpPr>
          <p:cNvPr id="12" name="Prostokąt 11"/>
          <p:cNvSpPr/>
          <p:nvPr/>
        </p:nvSpPr>
        <p:spPr>
          <a:xfrm>
            <a:off x="7236296" y="4797152"/>
            <a:ext cx="1468672" cy="369332"/>
          </a:xfrm>
          <a:prstGeom prst="rect">
            <a:avLst/>
          </a:prstGeom>
        </p:spPr>
        <p:txBody>
          <a:bodyPr wrap="none">
            <a:spAutoFit/>
          </a:bodyPr>
          <a:lstStyle/>
          <a:p>
            <a:pPr lvl="0"/>
            <a:r>
              <a:rPr lang="lt-LT" b="1" dirty="0" smtClean="0">
                <a:latin typeface="Garamond" pitchFamily="18" charset="0"/>
              </a:rPr>
              <a:t>sangvininkas</a:t>
            </a:r>
            <a:endParaRPr lang="pl-PL" b="1" dirty="0">
              <a:latin typeface="Garamond" pitchFamily="18" charset="0"/>
            </a:endParaRPr>
          </a:p>
        </p:txBody>
      </p:sp>
      <p:pic>
        <p:nvPicPr>
          <p:cNvPr id="13" name="Picture 4" descr="http://fourtemperaments.com/Descri8.gif"/>
          <p:cNvPicPr>
            <a:picLocks noChangeAspect="1" noChangeArrowheads="1"/>
          </p:cNvPicPr>
          <p:nvPr/>
        </p:nvPicPr>
        <p:blipFill>
          <a:blip r:embed="rId7" cstate="print"/>
          <a:srcRect/>
          <a:stretch>
            <a:fillRect/>
          </a:stretch>
        </p:blipFill>
        <p:spPr bwMode="auto">
          <a:xfrm>
            <a:off x="2483768" y="4365104"/>
            <a:ext cx="771525" cy="942976"/>
          </a:xfrm>
          <a:prstGeom prst="rect">
            <a:avLst/>
          </a:prstGeom>
          <a:noFill/>
        </p:spPr>
      </p:pic>
      <p:sp>
        <p:nvSpPr>
          <p:cNvPr id="14" name="Prostokąt 13"/>
          <p:cNvSpPr/>
          <p:nvPr/>
        </p:nvSpPr>
        <p:spPr>
          <a:xfrm>
            <a:off x="5292080" y="3212976"/>
            <a:ext cx="1491114" cy="369332"/>
          </a:xfrm>
          <a:prstGeom prst="rect">
            <a:avLst/>
          </a:prstGeom>
        </p:spPr>
        <p:txBody>
          <a:bodyPr wrap="none">
            <a:spAutoFit/>
          </a:bodyPr>
          <a:lstStyle/>
          <a:p>
            <a:pPr lvl="0"/>
            <a:r>
              <a:rPr lang="pl-PL" b="1" dirty="0" smtClean="0">
                <a:latin typeface="Garamond" pitchFamily="18" charset="0"/>
              </a:rPr>
              <a:t>melan</a:t>
            </a:r>
            <a:r>
              <a:rPr lang="lt-LT" b="1" dirty="0" smtClean="0">
                <a:latin typeface="Garamond" pitchFamily="18" charset="0"/>
              </a:rPr>
              <a:t>holikas</a:t>
            </a:r>
            <a:endParaRPr lang="pl-PL" b="1" dirty="0">
              <a:latin typeface="Garamond" pitchFamily="18" charset="0"/>
            </a:endParaRPr>
          </a:p>
        </p:txBody>
      </p:sp>
      <p:pic>
        <p:nvPicPr>
          <p:cNvPr id="15" name="Picture 6" descr="http://fourtemperaments.com/Descri6.gif"/>
          <p:cNvPicPr>
            <a:picLocks noChangeAspect="1" noChangeArrowheads="1"/>
          </p:cNvPicPr>
          <p:nvPr/>
        </p:nvPicPr>
        <p:blipFill>
          <a:blip r:embed="rId8" cstate="print"/>
          <a:srcRect/>
          <a:stretch>
            <a:fillRect/>
          </a:stretch>
        </p:blipFill>
        <p:spPr bwMode="auto">
          <a:xfrm>
            <a:off x="4067944" y="5661248"/>
            <a:ext cx="1058416" cy="838201"/>
          </a:xfrm>
          <a:prstGeom prst="rect">
            <a:avLst/>
          </a:prstGeom>
          <a:noFill/>
        </p:spPr>
      </p:pic>
      <p:sp>
        <p:nvSpPr>
          <p:cNvPr id="16" name="Prostokąt 15"/>
          <p:cNvSpPr/>
          <p:nvPr/>
        </p:nvSpPr>
        <p:spPr>
          <a:xfrm>
            <a:off x="2987824" y="5805264"/>
            <a:ext cx="1186543" cy="369332"/>
          </a:xfrm>
          <a:prstGeom prst="rect">
            <a:avLst/>
          </a:prstGeom>
        </p:spPr>
        <p:txBody>
          <a:bodyPr wrap="none">
            <a:spAutoFit/>
          </a:bodyPr>
          <a:lstStyle/>
          <a:p>
            <a:pPr lvl="0"/>
            <a:r>
              <a:rPr lang="pl-PL" b="1" dirty="0" smtClean="0">
                <a:latin typeface="Garamond" pitchFamily="18" charset="0"/>
              </a:rPr>
              <a:t>choleri</a:t>
            </a:r>
            <a:r>
              <a:rPr lang="lt-LT" b="1" dirty="0" smtClean="0">
                <a:latin typeface="Garamond" pitchFamily="18" charset="0"/>
              </a:rPr>
              <a:t>kas</a:t>
            </a:r>
            <a:endParaRPr lang="pl-PL" b="1" dirty="0">
              <a:latin typeface="Garamond" pitchFamily="18" charset="0"/>
            </a:endParaRPr>
          </a:p>
        </p:txBody>
      </p:sp>
      <p:sp>
        <p:nvSpPr>
          <p:cNvPr id="17" name="Prostokąt 16"/>
          <p:cNvSpPr/>
          <p:nvPr/>
        </p:nvSpPr>
        <p:spPr>
          <a:xfrm>
            <a:off x="827584" y="4653136"/>
            <a:ext cx="1333185" cy="369332"/>
          </a:xfrm>
          <a:prstGeom prst="rect">
            <a:avLst/>
          </a:prstGeom>
        </p:spPr>
        <p:txBody>
          <a:bodyPr wrap="none">
            <a:spAutoFit/>
          </a:bodyPr>
          <a:lstStyle/>
          <a:p>
            <a:pPr lvl="0"/>
            <a:r>
              <a:rPr lang="lt-LT" b="1" dirty="0" smtClean="0">
                <a:latin typeface="Garamond" pitchFamily="18" charset="0"/>
              </a:rPr>
              <a:t>flegmatikas</a:t>
            </a:r>
            <a:endParaRPr lang="pl-PL" b="1" dirty="0">
              <a:latin typeface="Garamond" pitchFamily="18" charset="0"/>
            </a:endParaRPr>
          </a:p>
        </p:txBody>
      </p:sp>
      <p:pic>
        <p:nvPicPr>
          <p:cNvPr id="13314" name="Picture 2" descr="http://fourtemperaments.com/Descri9.gif"/>
          <p:cNvPicPr>
            <a:picLocks noChangeAspect="1" noChangeArrowheads="1"/>
          </p:cNvPicPr>
          <p:nvPr/>
        </p:nvPicPr>
        <p:blipFill>
          <a:blip r:embed="rId9" cstate="print"/>
          <a:srcRect/>
          <a:stretch>
            <a:fillRect/>
          </a:stretch>
        </p:blipFill>
        <p:spPr bwMode="auto">
          <a:xfrm>
            <a:off x="4139952" y="3356992"/>
            <a:ext cx="1067941" cy="869768"/>
          </a:xfrm>
          <a:prstGeom prst="rect">
            <a:avLst/>
          </a:prstGeom>
          <a:noFill/>
        </p:spPr>
      </p:pic>
      <p:sp>
        <p:nvSpPr>
          <p:cNvPr id="18" name="Prostokąt 17"/>
          <p:cNvSpPr/>
          <p:nvPr/>
        </p:nvSpPr>
        <p:spPr>
          <a:xfrm>
            <a:off x="2915816" y="6719500"/>
            <a:ext cx="3070521" cy="276999"/>
          </a:xfrm>
          <a:prstGeom prst="rect">
            <a:avLst/>
          </a:prstGeom>
        </p:spPr>
        <p:txBody>
          <a:bodyPr wrap="none">
            <a:spAutoFit/>
          </a:bodyPr>
          <a:lstStyle/>
          <a:p>
            <a:r>
              <a:rPr lang="pl-PL" sz="1200" dirty="0" smtClean="0">
                <a:latin typeface="Garamond" pitchFamily="18" charset="0"/>
              </a:rPr>
              <a:t>http://fourtemperaments.com/Description.htm</a:t>
            </a:r>
            <a:endParaRPr lang="pl-PL" sz="1200" dirty="0">
              <a:latin typeface="Garamond"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pitał">
  <a:themeElements>
    <a:clrScheme name="Wierzchołek">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Kapitał">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pitał">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1639</TotalTime>
  <Words>1704</Words>
  <Application>Microsoft Office PowerPoint</Application>
  <PresentationFormat>Demonstracija ekrane (4:3)</PresentationFormat>
  <Paragraphs>205</Paragraphs>
  <Slides>24</Slides>
  <Notes>0</Notes>
  <HiddenSlides>0</HiddenSlides>
  <MMClips>0</MMClips>
  <ScaleCrop>false</ScaleCrop>
  <HeadingPairs>
    <vt:vector size="4" baseType="variant">
      <vt:variant>
        <vt:lpstr>Tema</vt:lpstr>
      </vt:variant>
      <vt:variant>
        <vt:i4>2</vt:i4>
      </vt:variant>
      <vt:variant>
        <vt:lpstr>Skaidrių pavadinimai</vt:lpstr>
      </vt:variant>
      <vt:variant>
        <vt:i4>24</vt:i4>
      </vt:variant>
    </vt:vector>
  </HeadingPairs>
  <TitlesOfParts>
    <vt:vector size="26" baseType="lpstr">
      <vt:lpstr>Kapitał</vt:lpstr>
      <vt:lpstr>Motyw pakietu Office</vt:lpstr>
      <vt:lpstr>Asmenybė – ateities darbo pranašas</vt:lpstr>
      <vt:lpstr>Turinys</vt:lpstr>
      <vt:lpstr>Pažinti savo asmenybę reiškia:</vt:lpstr>
      <vt:lpstr>Skaidrė 4</vt:lpstr>
      <vt:lpstr>Skaidrė 5</vt:lpstr>
      <vt:lpstr>         Temperamentas  yra asmenybės dalis, kuri turėtų būti svarbi renkantis profesiją</vt:lpstr>
      <vt:lpstr>Šveicarų psichologas C.Jungas išskyrė du priešingus asmenybės tipus:</vt:lpstr>
      <vt:lpstr>Skaidrė 8</vt:lpstr>
      <vt:lpstr>Graikų filosofo Hipokrato (460 – 370m.pr.Kr.)  išskyrė keturis asmenybės temperamentus</vt:lpstr>
      <vt:lpstr>Skaidrė 10</vt:lpstr>
      <vt:lpstr>Skaidrė 11</vt:lpstr>
      <vt:lpstr>Skaidrė 12</vt:lpstr>
      <vt:lpstr>Skaidrė 13</vt:lpstr>
      <vt:lpstr>Skaidrė 14</vt:lpstr>
      <vt:lpstr>Skaidrė 15</vt:lpstr>
      <vt:lpstr>Skaidrė 16</vt:lpstr>
      <vt:lpstr>2 užduotis 4 papildymui: „Veidrodžio“ projektas</vt:lpstr>
      <vt:lpstr>Kaip pradėti?  Mokydamasis stebėti kitus, išmoksi geriau suprasti kitus žmones bei save!</vt:lpstr>
      <vt:lpstr>  Projektas:  „Veidrodis” :  „Mokydamasis stebėti kitus, išmoksi geriau suprasti kitus žmones bei save!” </vt:lpstr>
      <vt:lpstr>Skaidrė 20</vt:lpstr>
      <vt:lpstr>Skaidrė 21</vt:lpstr>
      <vt:lpstr>Skaidrė 22</vt:lpstr>
      <vt:lpstr>Skaidrė 23</vt:lpstr>
      <vt:lpstr>Skaidrė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GRZEGORZ MATWISZYN</dc:creator>
  <cp:lastModifiedBy>User</cp:lastModifiedBy>
  <cp:revision>210</cp:revision>
  <dcterms:created xsi:type="dcterms:W3CDTF">2015-01-29T16:57:35Z</dcterms:created>
  <dcterms:modified xsi:type="dcterms:W3CDTF">2015-04-12T20:13:19Z</dcterms:modified>
</cp:coreProperties>
</file>