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68" r:id="rId3"/>
    <p:sldId id="262" r:id="rId4"/>
    <p:sldId id="332" r:id="rId5"/>
    <p:sldId id="301" r:id="rId6"/>
    <p:sldId id="295" r:id="rId7"/>
    <p:sldId id="316" r:id="rId8"/>
    <p:sldId id="317" r:id="rId9"/>
    <p:sldId id="330" r:id="rId10"/>
    <p:sldId id="311" r:id="rId11"/>
    <p:sldId id="325" r:id="rId12"/>
    <p:sldId id="323" r:id="rId13"/>
    <p:sldId id="327" r:id="rId14"/>
    <p:sldId id="32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ZEGORZ MATWISZYN" initials="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E9C12-D196-4E91-B94C-8A09FD181A64}" type="datetimeFigureOut">
              <a:rPr lang="pl-PL" smtClean="0"/>
              <a:pPr/>
              <a:t>2014-12-02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E8166-0616-40CC-A3D5-3078984E9E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1873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E8166-0616-40CC-A3D5-3078984E9ED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869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DDA-7736-4288-AD89-C7C94F9F1AA7}" type="datetimeFigureOut">
              <a:rPr lang="pl-PL" smtClean="0"/>
              <a:pPr/>
              <a:t>2014-12-02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70EB942-850F-465B-88DA-6ECCC867F2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DDA-7736-4288-AD89-C7C94F9F1AA7}" type="datetimeFigureOut">
              <a:rPr lang="pl-PL" smtClean="0"/>
              <a:pPr/>
              <a:t>2014-12-02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B942-850F-465B-88DA-6ECCC867F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DDA-7736-4288-AD89-C7C94F9F1AA7}" type="datetimeFigureOut">
              <a:rPr lang="pl-PL" smtClean="0"/>
              <a:pPr/>
              <a:t>2014-12-02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B942-850F-465B-88DA-6ECCC867F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DDA-7736-4288-AD89-C7C94F9F1AA7}" type="datetimeFigureOut">
              <a:rPr lang="pl-PL" smtClean="0"/>
              <a:pPr/>
              <a:t>2014-12-02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B942-850F-465B-88DA-6ECCC867F2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DDA-7736-4288-AD89-C7C94F9F1AA7}" type="datetimeFigureOut">
              <a:rPr lang="pl-PL" smtClean="0"/>
              <a:pPr/>
              <a:t>2014-12-02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0EB942-850F-465B-88DA-6ECCC867F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DDA-7736-4288-AD89-C7C94F9F1AA7}" type="datetimeFigureOut">
              <a:rPr lang="pl-PL" smtClean="0"/>
              <a:pPr/>
              <a:t>2014-12-02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B942-850F-465B-88DA-6ECCC867F2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DDA-7736-4288-AD89-C7C94F9F1AA7}" type="datetimeFigureOut">
              <a:rPr lang="pl-PL" smtClean="0"/>
              <a:pPr/>
              <a:t>2014-12-02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B942-850F-465B-88DA-6ECCC867F2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DDA-7736-4288-AD89-C7C94F9F1AA7}" type="datetimeFigureOut">
              <a:rPr lang="pl-PL" smtClean="0"/>
              <a:pPr/>
              <a:t>2014-12-02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B942-850F-465B-88DA-6ECCC867F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DDA-7736-4288-AD89-C7C94F9F1AA7}" type="datetimeFigureOut">
              <a:rPr lang="pl-PL" smtClean="0"/>
              <a:pPr/>
              <a:t>2014-12-02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B942-850F-465B-88DA-6ECCC867F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DDA-7736-4288-AD89-C7C94F9F1AA7}" type="datetimeFigureOut">
              <a:rPr lang="pl-PL" smtClean="0"/>
              <a:pPr/>
              <a:t>2014-12-02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B942-850F-465B-88DA-6ECCC867F2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3DDA-7736-4288-AD89-C7C94F9F1AA7}" type="datetimeFigureOut">
              <a:rPr lang="pl-PL" smtClean="0"/>
              <a:pPr/>
              <a:t>2014-12-02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0EB942-850F-465B-88DA-6ECCC867F2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083DDA-7736-4288-AD89-C7C94F9F1AA7}" type="datetimeFigureOut">
              <a:rPr lang="pl-PL" smtClean="0"/>
              <a:pPr/>
              <a:t>2014-12-02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70EB942-850F-465B-88DA-6ECCC867F21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encryptedtbn3.gstatic.com/images?q=tbn:ANd9GcTLQJmrfSTEGuAk5jE012Xh8gro1qjIn8SbUEoMiv8UorzjpfpnqQ" TargetMode="External"/><Relationship Id="rId7" Type="http://schemas.openxmlformats.org/officeDocument/2006/relationships/hyperlink" Target="https://encrypted-tbn0.gstatic.com/images?q=tbn:ANd9GcSYU4-IwlxYOUtrH4PmH9RU5sFG2e26skITOlk52nbnqo8dDeo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s://encrypted-tbn0.gstatic.com/images?q=tbn:ANd9GcS1BShHX6J52PV6zYo2U_Hd9TsNKnCulaVpSCFmyzALg03TIIIiw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s://encrypted-tbn2.gstatic.com/images?q=tbn:ANd9GcRHkSAfTQnY4APixJphAF--EKf6SV4WmZjdokWNdq3logeetkK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5tGCr22TlA" TargetMode="External"/><Relationship Id="rId2" Type="http://schemas.openxmlformats.org/officeDocument/2006/relationships/hyperlink" Target="https://www.youtube.com/watch?v=fp4IxXVJv4o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ERFfKAToJ1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V4Nq6jpu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adJ9dAT22k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pl/search?q=tree+pose+step+by+step&amp;espv=2&amp;biw=1024&amp;bih=514&amp;tbm=isch&amp;tbo=u&amp;source=univ&amp;sa=X&amp;ei=IsR1VIyQNYjnaK6CgYgE&amp;ved=0CCsQsAQ" TargetMode="External"/><Relationship Id="rId5" Type="http://schemas.openxmlformats.org/officeDocument/2006/relationships/hyperlink" Target="http://thehouseofyoga.co.uk/wp-content/uploads/2014/04/tree-collage.jpg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7" y="1484784"/>
            <a:ext cx="8593339" cy="1470025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1"/>
                </a:solidFill>
                <a:latin typeface="Garamond" pitchFamily="18" charset="0"/>
              </a:rPr>
              <a:t>CAREER PORTFOLIO H5 – </a:t>
            </a:r>
            <a:r>
              <a:rPr lang="pl-PL" b="1" dirty="0" err="1">
                <a:solidFill>
                  <a:schemeClr val="tx1"/>
                </a:solidFill>
                <a:latin typeface="Garamond" pitchFamily="18" charset="0"/>
              </a:rPr>
              <a:t>a</a:t>
            </a:r>
            <a:r>
              <a:rPr lang="pl-PL" b="1" dirty="0" err="1" smtClean="0">
                <a:solidFill>
                  <a:schemeClr val="tx1"/>
                </a:solidFill>
                <a:latin typeface="Garamond" pitchFamily="18" charset="0"/>
              </a:rPr>
              <a:t>nnex</a:t>
            </a:r>
            <a:r>
              <a:rPr lang="pl-PL" b="1" dirty="0" smtClean="0">
                <a:solidFill>
                  <a:schemeClr val="tx1"/>
                </a:solidFill>
                <a:latin typeface="Garamond" pitchFamily="18" charset="0"/>
              </a:rPr>
              <a:t> 3 </a:t>
            </a:r>
            <a:br>
              <a:rPr lang="pl-PL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b="1" dirty="0" smtClean="0">
                <a:solidFill>
                  <a:schemeClr val="tx1"/>
                </a:solidFill>
                <a:latin typeface="Garamond" pitchFamily="18" charset="0"/>
              </a:rPr>
              <a:t>(How to </a:t>
            </a:r>
            <a:r>
              <a:rPr lang="pl-PL" b="1" dirty="0" err="1" smtClean="0">
                <a:solidFill>
                  <a:schemeClr val="tx1"/>
                </a:solidFill>
                <a:latin typeface="Garamond" pitchFamily="18" charset="0"/>
              </a:rPr>
              <a:t>manage</a:t>
            </a:r>
            <a:r>
              <a:rPr lang="pl-PL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b="1" dirty="0" err="1" smtClean="0">
                <a:solidFill>
                  <a:schemeClr val="tx1"/>
                </a:solidFill>
                <a:latin typeface="Garamond" pitchFamily="18" charset="0"/>
              </a:rPr>
              <a:t>own</a:t>
            </a:r>
            <a:r>
              <a:rPr lang="pl-PL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b="1" dirty="0" err="1" smtClean="0">
                <a:solidFill>
                  <a:schemeClr val="tx1"/>
                </a:solidFill>
                <a:latin typeface="Garamond" pitchFamily="18" charset="0"/>
              </a:rPr>
              <a:t>energy</a:t>
            </a:r>
            <a:r>
              <a:rPr lang="pl-PL" b="1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  <a:endParaRPr lang="pl-PL" b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7"/>
            <a:ext cx="3384376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115616" y="5733256"/>
            <a:ext cx="7200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 smtClean="0"/>
              <a:t>https://www.mi5.gov.uk/</a:t>
            </a:r>
            <a:r>
              <a:rPr lang="pl-PL" sz="1100" dirty="0" err="1" smtClean="0"/>
              <a:t>files</a:t>
            </a:r>
            <a:r>
              <a:rPr lang="pl-PL" sz="1100" dirty="0" smtClean="0"/>
              <a:t>/Global/</a:t>
            </a:r>
            <a:r>
              <a:rPr lang="pl-PL" sz="1100" dirty="0" err="1" smtClean="0"/>
              <a:t>Careers</a:t>
            </a:r>
            <a:r>
              <a:rPr lang="pl-PL" sz="1100" dirty="0" smtClean="0"/>
              <a:t>/</a:t>
            </a:r>
            <a:r>
              <a:rPr lang="pl-PL" sz="1100" dirty="0" err="1" smtClean="0"/>
              <a:t>skills-knowledge-abilities.jpg</a:t>
            </a:r>
            <a:endParaRPr lang="pl-PL" sz="1100" dirty="0"/>
          </a:p>
        </p:txBody>
      </p:sp>
      <p:pic>
        <p:nvPicPr>
          <p:cNvPr id="8" name="Picture 3" descr="C:\Users\GRZEGORZ\Documents\ANIA 3 HISZP\Ania\ERAZMUS 2014 2015\PROGRAM\Portfolio\PORTFOLIO 2\ener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12976"/>
            <a:ext cx="4896544" cy="3174705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2123728" y="6309320"/>
            <a:ext cx="4625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http://omaram.hypermart.net/energy.jpg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084168" y="1052736"/>
            <a:ext cx="283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pl-PL" b="1" dirty="0" smtClean="0">
                <a:latin typeface="Garamond" pitchFamily="18" charset="0"/>
              </a:rPr>
              <a:t>PZS Oborniki Śląskie 2014 </a:t>
            </a:r>
            <a:endParaRPr lang="pl-PL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T</a:t>
            </a:r>
            <a:r>
              <a:rPr lang="pl-PL" sz="32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asks</a:t>
            </a:r>
            <a:r>
              <a:rPr lang="pl-PL" sz="32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to </a:t>
            </a:r>
            <a:r>
              <a:rPr lang="pl-PL" sz="32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annex</a:t>
            </a:r>
            <a:r>
              <a:rPr lang="pl-PL" sz="32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3a: </a:t>
            </a:r>
            <a:r>
              <a:rPr lang="pl-PL" sz="32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self-discipline</a:t>
            </a:r>
            <a:r>
              <a:rPr lang="pl-PL" sz="32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endParaRPr lang="pl-PL" sz="3200" b="1" dirty="0"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291264" cy="6120680"/>
          </a:xfrm>
        </p:spPr>
        <p:txBody>
          <a:bodyPr>
            <a:normAutofit/>
          </a:bodyPr>
          <a:lstStyle/>
          <a:p>
            <a:r>
              <a:rPr lang="en-US" sz="2400" dirty="0"/>
              <a:t>Learn relaxation </a:t>
            </a:r>
            <a:r>
              <a:rPr lang="en-US" sz="2400" dirty="0" smtClean="0"/>
              <a:t>exercises</a:t>
            </a:r>
            <a:r>
              <a:rPr lang="pl-PL" sz="2400" dirty="0" smtClean="0"/>
              <a:t> </a:t>
            </a:r>
            <a:r>
              <a:rPr lang="en-US" sz="2400" dirty="0" smtClean="0"/>
              <a:t>„</a:t>
            </a:r>
            <a:r>
              <a:rPr lang="pl-PL" sz="2400" dirty="0" smtClean="0"/>
              <a:t>S</a:t>
            </a:r>
            <a:r>
              <a:rPr lang="en-US" sz="2400" dirty="0" smtClean="0"/>
              <a:t>un </a:t>
            </a:r>
            <a:r>
              <a:rPr lang="pl-PL" sz="2400" dirty="0" smtClean="0"/>
              <a:t>S</a:t>
            </a:r>
            <a:r>
              <a:rPr lang="en-US" sz="2400" dirty="0" err="1" smtClean="0"/>
              <a:t>alutations</a:t>
            </a:r>
            <a:r>
              <a:rPr lang="en-US" sz="2400" dirty="0" smtClean="0"/>
              <a:t>" and "Trees</a:t>
            </a:r>
            <a:r>
              <a:rPr lang="pl-PL" sz="2400" smtClean="0"/>
              <a:t>”.</a:t>
            </a:r>
            <a:r>
              <a:rPr lang="en-US" sz="2400" dirty="0" smtClean="0"/>
              <a:t> </a:t>
            </a:r>
            <a:r>
              <a:rPr lang="pl-PL" sz="2400" dirty="0" err="1" smtClean="0"/>
              <a:t>After</a:t>
            </a:r>
            <a:r>
              <a:rPr lang="en-US" sz="2400" dirty="0" smtClean="0"/>
              <a:t> </a:t>
            </a:r>
            <a:r>
              <a:rPr lang="pl-PL" sz="2400" dirty="0" err="1" smtClean="0"/>
              <a:t>you</a:t>
            </a:r>
            <a:r>
              <a:rPr lang="pl-PL" sz="2400" dirty="0" smtClean="0"/>
              <a:t> </a:t>
            </a:r>
            <a:r>
              <a:rPr lang="en-US" sz="2400" dirty="0" smtClean="0"/>
              <a:t>learn </a:t>
            </a:r>
            <a:r>
              <a:rPr lang="pl-PL" sz="2400" dirty="0"/>
              <a:t>the</a:t>
            </a:r>
            <a:r>
              <a:rPr lang="en-US" sz="2400" dirty="0"/>
              <a:t> sequence of movements </a:t>
            </a:r>
            <a:r>
              <a:rPr lang="pl-PL" sz="2400" dirty="0" err="1" smtClean="0"/>
              <a:t>choose</a:t>
            </a:r>
            <a:r>
              <a:rPr lang="pl-PL" sz="2400" dirty="0" smtClean="0"/>
              <a:t> </a:t>
            </a:r>
            <a:r>
              <a:rPr lang="pl-PL" sz="2400" dirty="0"/>
              <a:t>the </a:t>
            </a:r>
            <a:r>
              <a:rPr lang="pl-PL" sz="2400" dirty="0" err="1"/>
              <a:t>music</a:t>
            </a:r>
            <a:endParaRPr lang="en-US" sz="2400" dirty="0"/>
          </a:p>
          <a:p>
            <a:r>
              <a:rPr lang="pl-PL" sz="2400" dirty="0" err="1"/>
              <a:t>Work</a:t>
            </a:r>
            <a:r>
              <a:rPr lang="pl-PL" sz="2400" dirty="0"/>
              <a:t> on </a:t>
            </a:r>
            <a:r>
              <a:rPr lang="pl-PL" sz="2400" dirty="0" err="1"/>
              <a:t>your</a:t>
            </a:r>
            <a:r>
              <a:rPr lang="en-US" sz="2400" dirty="0"/>
              <a:t> self-discipline. </a:t>
            </a:r>
            <a:r>
              <a:rPr lang="pl-PL" sz="2400" dirty="0" err="1" smtClean="0"/>
              <a:t>Keep</a:t>
            </a:r>
            <a:r>
              <a:rPr lang="pl-PL" sz="2400" dirty="0" smtClean="0"/>
              <a:t> </a:t>
            </a:r>
            <a:r>
              <a:rPr lang="pl-PL" sz="2400" dirty="0" err="1" smtClean="0"/>
              <a:t>doing</a:t>
            </a:r>
            <a:r>
              <a:rPr lang="en-US" sz="2400" dirty="0" smtClean="0"/>
              <a:t> </a:t>
            </a:r>
            <a:r>
              <a:rPr lang="en-US" sz="2400" dirty="0"/>
              <a:t>the exercise for</a:t>
            </a:r>
            <a:r>
              <a:rPr lang="pl-PL" sz="2400" dirty="0"/>
              <a:t> 4 </a:t>
            </a:r>
            <a:r>
              <a:rPr lang="pl-PL" sz="2400" dirty="0" err="1" smtClean="0"/>
              <a:t>minutes</a:t>
            </a:r>
            <a:r>
              <a:rPr lang="pl-PL" sz="2400" dirty="0" smtClean="0"/>
              <a:t> </a:t>
            </a:r>
            <a:r>
              <a:rPr lang="pl-PL" sz="2400" dirty="0" err="1"/>
              <a:t>during</a:t>
            </a:r>
            <a:r>
              <a:rPr lang="pl-PL" sz="2400" dirty="0"/>
              <a:t>  10 </a:t>
            </a:r>
            <a:r>
              <a:rPr lang="pl-PL" sz="2400" dirty="0" err="1" smtClean="0"/>
              <a:t>days</a:t>
            </a:r>
            <a:r>
              <a:rPr lang="en-US" sz="2400" dirty="0" smtClean="0"/>
              <a:t> </a:t>
            </a:r>
            <a:r>
              <a:rPr lang="en-US" sz="2400" dirty="0"/>
              <a:t>at any time of </a:t>
            </a:r>
            <a:r>
              <a:rPr lang="pl-PL" sz="2400" dirty="0" smtClean="0"/>
              <a:t>a </a:t>
            </a:r>
            <a:r>
              <a:rPr lang="en-US" sz="2400" dirty="0" smtClean="0"/>
              <a:t>day </a:t>
            </a:r>
            <a:r>
              <a:rPr lang="en-US" sz="2400" dirty="0"/>
              <a:t>(preferably </a:t>
            </a:r>
            <a:r>
              <a:rPr lang="pl-PL" sz="2400" dirty="0" err="1"/>
              <a:t>during</a:t>
            </a:r>
            <a:r>
              <a:rPr lang="en-US" sz="2400" dirty="0"/>
              <a:t> </a:t>
            </a:r>
            <a:r>
              <a:rPr lang="pl-PL" sz="2400" dirty="0"/>
              <a:t>the </a:t>
            </a:r>
            <a:r>
              <a:rPr lang="pl-PL" sz="2400" dirty="0" err="1"/>
              <a:t>breaks</a:t>
            </a:r>
            <a:r>
              <a:rPr lang="en-US" sz="2400" dirty="0"/>
              <a:t> in the intellectual work)</a:t>
            </a:r>
          </a:p>
          <a:p>
            <a:pPr algn="ctr"/>
            <a:r>
              <a:rPr lang="en-US" sz="2400" dirty="0"/>
              <a:t>Remember to breath and </a:t>
            </a:r>
            <a:r>
              <a:rPr lang="en-US" sz="2400" dirty="0" smtClean="0"/>
              <a:t>not</a:t>
            </a:r>
            <a:r>
              <a:rPr lang="pl-PL" sz="2400" dirty="0" smtClean="0"/>
              <a:t> to do</a:t>
            </a:r>
            <a:r>
              <a:rPr lang="en-US" sz="2400" dirty="0" smtClean="0"/>
              <a:t> </a:t>
            </a:r>
            <a:r>
              <a:rPr lang="en-US" sz="2400" dirty="0"/>
              <a:t>the exercise immediately after a meal. If you have a problem with balance </a:t>
            </a:r>
            <a:r>
              <a:rPr lang="pl-PL" sz="2400" dirty="0" err="1"/>
              <a:t>you</a:t>
            </a:r>
            <a:r>
              <a:rPr lang="pl-PL" sz="2400" dirty="0"/>
              <a:t> </a:t>
            </a:r>
            <a:r>
              <a:rPr lang="pl-PL" sz="2400" dirty="0" err="1"/>
              <a:t>can</a:t>
            </a:r>
            <a:r>
              <a:rPr lang="pl-PL" sz="2400" dirty="0"/>
              <a:t> do the </a:t>
            </a:r>
            <a:r>
              <a:rPr lang="en-US" sz="2400" dirty="0"/>
              <a:t>„</a:t>
            </a:r>
            <a:r>
              <a:rPr lang="pl-PL" sz="2400" dirty="0"/>
              <a:t>T</a:t>
            </a:r>
            <a:r>
              <a:rPr lang="en-US" sz="2400" dirty="0" err="1"/>
              <a:t>ree</a:t>
            </a:r>
            <a:r>
              <a:rPr lang="pl-PL" sz="2400" dirty="0"/>
              <a:t> </a:t>
            </a:r>
            <a:r>
              <a:rPr lang="pl-PL" sz="2400" dirty="0" err="1"/>
              <a:t>pose</a:t>
            </a:r>
            <a:r>
              <a:rPr lang="en-US" sz="2400" dirty="0"/>
              <a:t>" </a:t>
            </a:r>
            <a:r>
              <a:rPr lang="pl-PL" sz="2400" dirty="0" err="1"/>
              <a:t>next</a:t>
            </a:r>
            <a:r>
              <a:rPr lang="pl-PL" sz="2400" dirty="0"/>
              <a:t> to</a:t>
            </a:r>
            <a:r>
              <a:rPr lang="en-US" sz="2400" dirty="0"/>
              <a:t> the wall. </a:t>
            </a:r>
            <a:r>
              <a:rPr lang="en-US" sz="2400" dirty="0">
                <a:latin typeface="Garamond" panose="02020404030301010803" pitchFamily="18" charset="0"/>
              </a:rPr>
              <a:t>If there are </a:t>
            </a:r>
            <a:r>
              <a:rPr lang="pl-PL" sz="2400" dirty="0" err="1">
                <a:latin typeface="Garamond" panose="02020404030301010803" pitchFamily="18" charset="0"/>
              </a:rPr>
              <a:t>any</a:t>
            </a:r>
            <a:r>
              <a:rPr lang="pl-PL" sz="2400" dirty="0">
                <a:latin typeface="Garamond" panose="02020404030301010803" pitchFamily="18" charset="0"/>
              </a:rPr>
              <a:t> </a:t>
            </a:r>
            <a:r>
              <a:rPr lang="en-US" sz="2400" dirty="0">
                <a:latin typeface="Garamond" panose="02020404030301010803" pitchFamily="18" charset="0"/>
              </a:rPr>
              <a:t>contraindications, prepare </a:t>
            </a:r>
            <a:r>
              <a:rPr lang="pl-PL" sz="2400" dirty="0" err="1" smtClean="0">
                <a:latin typeface="Garamond" panose="02020404030301010803" pitchFamily="18" charset="0"/>
              </a:rPr>
              <a:t>your</a:t>
            </a:r>
            <a:r>
              <a:rPr lang="pl-PL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smtClean="0">
                <a:latin typeface="Garamond" panose="02020404030301010803" pitchFamily="18" charset="0"/>
              </a:rPr>
              <a:t>own </a:t>
            </a:r>
            <a:r>
              <a:rPr lang="en-US" sz="2400" dirty="0">
                <a:latin typeface="Garamond" panose="02020404030301010803" pitchFamily="18" charset="0"/>
              </a:rPr>
              <a:t>set of relaxation exercises</a:t>
            </a:r>
            <a:endParaRPr lang="pl-PL" sz="2400" dirty="0">
              <a:latin typeface="Garamond" panose="02020404030301010803" pitchFamily="18" charset="0"/>
            </a:endParaRPr>
          </a:p>
          <a:p>
            <a:r>
              <a:rPr lang="pl-PL" sz="2400" dirty="0" err="1" smtClean="0"/>
              <a:t>Think</a:t>
            </a:r>
            <a:r>
              <a:rPr lang="pl-PL" sz="2400" dirty="0" smtClean="0"/>
              <a:t>  </a:t>
            </a:r>
            <a:r>
              <a:rPr lang="en-US" sz="2400" dirty="0"/>
              <a:t>about the impact of regular exercise on your body and well-being</a:t>
            </a:r>
            <a:endParaRPr lang="pl-PL" sz="2400" dirty="0"/>
          </a:p>
          <a:p>
            <a:r>
              <a:rPr lang="pl-PL" dirty="0" err="1" smtClean="0"/>
              <a:t>There</a:t>
            </a:r>
            <a:r>
              <a:rPr lang="en-US" dirty="0" smtClean="0"/>
              <a:t> </a:t>
            </a:r>
            <a:r>
              <a:rPr lang="en-US" dirty="0"/>
              <a:t>will be </a:t>
            </a:r>
            <a:r>
              <a:rPr lang="en-US" dirty="0" smtClean="0"/>
              <a:t>organized</a:t>
            </a:r>
            <a:r>
              <a:rPr lang="pl-PL" dirty="0" smtClean="0"/>
              <a:t> a </a:t>
            </a:r>
            <a:r>
              <a:rPr lang="pl-PL" dirty="0" err="1" smtClean="0"/>
              <a:t>competition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en-US" dirty="0" smtClean="0"/>
              <a:t> </a:t>
            </a:r>
            <a:r>
              <a:rPr lang="en-US" dirty="0"/>
              <a:t>for the best group / class performance of </a:t>
            </a:r>
            <a:r>
              <a:rPr lang="en-US" dirty="0" smtClean="0"/>
              <a:t>„</a:t>
            </a:r>
            <a:r>
              <a:rPr lang="pl-PL" dirty="0" smtClean="0"/>
              <a:t>S</a:t>
            </a:r>
            <a:r>
              <a:rPr lang="en-US" dirty="0" smtClean="0"/>
              <a:t>un </a:t>
            </a:r>
            <a:r>
              <a:rPr lang="pl-PL" dirty="0"/>
              <a:t>S</a:t>
            </a:r>
            <a:r>
              <a:rPr lang="en-US" dirty="0" err="1" smtClean="0"/>
              <a:t>alutations</a:t>
            </a:r>
            <a:r>
              <a:rPr lang="en-US" dirty="0"/>
              <a:t>" and "Trees".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62372" y="188640"/>
            <a:ext cx="82192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Tasks</a:t>
            </a:r>
            <a:r>
              <a:rPr lang="pl-PL" sz="31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for </a:t>
            </a:r>
            <a:r>
              <a:rPr lang="pl-PL" sz="31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annex</a:t>
            </a:r>
            <a:r>
              <a:rPr lang="pl-PL" sz="31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3b:  my </a:t>
            </a:r>
            <a:r>
              <a:rPr lang="pl-PL" sz="31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energy</a:t>
            </a:r>
            <a:r>
              <a:rPr lang="pl-PL" b="1" dirty="0">
                <a:solidFill>
                  <a:schemeClr val="tx1"/>
                </a:solidFill>
              </a:rPr>
              <a:t/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( do </a:t>
            </a:r>
            <a:r>
              <a:rPr lang="pl-PL" sz="14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it</a:t>
            </a:r>
            <a:r>
              <a:rPr lang="pl-PL" sz="1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pl-PL" sz="14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after</a:t>
            </a:r>
            <a:r>
              <a:rPr lang="pl-PL" sz="1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pl-PL" sz="14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watching</a:t>
            </a:r>
            <a:r>
              <a:rPr lang="pl-PL" sz="1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pl-PL" sz="14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at</a:t>
            </a:r>
            <a:r>
              <a:rPr lang="pl-PL" sz="1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pl-PL" sz="14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school</a:t>
            </a:r>
            <a:r>
              <a:rPr lang="pl-PL" sz="1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with </a:t>
            </a:r>
            <a:r>
              <a:rPr lang="pl-PL" sz="14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your</a:t>
            </a:r>
            <a:r>
              <a:rPr lang="pl-PL" sz="1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tutor the </a:t>
            </a:r>
            <a:r>
              <a:rPr lang="pl-PL" sz="14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presentation</a:t>
            </a:r>
            <a:r>
              <a:rPr lang="pl-PL" sz="1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„How to </a:t>
            </a:r>
            <a:r>
              <a:rPr lang="pl-PL" sz="14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manage</a:t>
            </a:r>
            <a:r>
              <a:rPr lang="pl-PL" sz="1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pl-PL" sz="14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own</a:t>
            </a:r>
            <a:r>
              <a:rPr lang="pl-PL" sz="1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pl-PL" sz="14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energy</a:t>
            </a:r>
            <a:r>
              <a:rPr lang="pl-PL" sz="1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”)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496944" cy="5760640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pl-PL" sz="1800" b="1" dirty="0" smtClean="0">
                <a:latin typeface="Garamond" panose="02020404030301010803" pitchFamily="18" charset="0"/>
              </a:rPr>
              <a:t>1.	New </a:t>
            </a:r>
            <a:r>
              <a:rPr lang="pl-PL" sz="1800" b="1" dirty="0" err="1" smtClean="0">
                <a:latin typeface="Garamond" panose="02020404030301010803" pitchFamily="18" charset="0"/>
              </a:rPr>
              <a:t>energy</a:t>
            </a:r>
            <a:r>
              <a:rPr lang="pl-PL" sz="1800" b="1" dirty="0" smtClean="0">
                <a:latin typeface="Garamond" panose="02020404030301010803" pitchFamily="18" charset="0"/>
              </a:rPr>
              <a:t> </a:t>
            </a:r>
            <a:r>
              <a:rPr lang="pl-PL" sz="1800" b="1" dirty="0" err="1" smtClean="0">
                <a:latin typeface="Garamond" panose="02020404030301010803" pitchFamily="18" charset="0"/>
              </a:rPr>
              <a:t>gives</a:t>
            </a:r>
            <a:r>
              <a:rPr lang="pl-PL" sz="1800" b="1" dirty="0" smtClean="0">
                <a:latin typeface="Garamond" panose="02020404030301010803" pitchFamily="18" charset="0"/>
              </a:rPr>
              <a:t> me: </a:t>
            </a:r>
            <a:r>
              <a:rPr lang="pl-PL" sz="1800" dirty="0" smtClean="0">
                <a:latin typeface="Garamond" panose="02020404030301010803" pitchFamily="18" charset="0"/>
              </a:rPr>
              <a:t>…………………………………………………………………………………………………………………………………………………………………………………….</a:t>
            </a:r>
          </a:p>
          <a:p>
            <a:pPr marL="0" indent="0">
              <a:buNone/>
            </a:pPr>
            <a:r>
              <a:rPr lang="pl-PL" sz="1800" dirty="0" smtClean="0">
                <a:latin typeface="Garamond" panose="02020404030301010803" pitchFamily="18" charset="0"/>
              </a:rPr>
              <a:t>  </a:t>
            </a:r>
            <a:r>
              <a:rPr lang="pl-PL" sz="1800" b="1" dirty="0" smtClean="0">
                <a:latin typeface="Garamond" panose="02020404030301010803" pitchFamily="18" charset="0"/>
              </a:rPr>
              <a:t>2.</a:t>
            </a:r>
            <a:r>
              <a:rPr lang="pl-PL" sz="1800" dirty="0" smtClean="0">
                <a:latin typeface="Garamond" panose="02020404030301010803" pitchFamily="18" charset="0"/>
              </a:rPr>
              <a:t>           </a:t>
            </a:r>
            <a:r>
              <a:rPr lang="pl-PL" sz="1800" b="1" dirty="0" smtClean="0">
                <a:latin typeface="Garamond" panose="02020404030301010803" pitchFamily="18" charset="0"/>
              </a:rPr>
              <a:t>My </a:t>
            </a:r>
            <a:r>
              <a:rPr lang="pl-PL" sz="1800" b="1" dirty="0" err="1" smtClean="0">
                <a:latin typeface="Garamond" panose="02020404030301010803" pitchFamily="18" charset="0"/>
              </a:rPr>
              <a:t>energy</a:t>
            </a:r>
            <a:r>
              <a:rPr lang="pl-PL" sz="1800" b="1" dirty="0" smtClean="0">
                <a:latin typeface="Garamond" panose="02020404030301010803" pitchFamily="18" charset="0"/>
              </a:rPr>
              <a:t> </a:t>
            </a:r>
            <a:r>
              <a:rPr lang="pl-PL" sz="1800" b="1" dirty="0" err="1" smtClean="0">
                <a:latin typeface="Garamond" panose="02020404030301010803" pitchFamily="18" charset="0"/>
              </a:rPr>
              <a:t>decreases</a:t>
            </a:r>
            <a:r>
              <a:rPr lang="pl-PL" sz="1800" b="1" dirty="0" smtClean="0">
                <a:latin typeface="Garamond" panose="02020404030301010803" pitchFamily="18" charset="0"/>
              </a:rPr>
              <a:t>: </a:t>
            </a:r>
            <a:r>
              <a:rPr lang="pl-PL" sz="1800" dirty="0" smtClean="0">
                <a:latin typeface="Garamond" panose="02020404030301010803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pPr marL="85725" indent="0">
              <a:buNone/>
            </a:pPr>
            <a:r>
              <a:rPr lang="pl-PL" sz="1800" b="1" dirty="0" smtClean="0">
                <a:latin typeface="Garamond" panose="02020404030301010803" pitchFamily="18" charset="0"/>
              </a:rPr>
              <a:t>3.	I </a:t>
            </a:r>
            <a:r>
              <a:rPr lang="pl-PL" sz="1800" b="1" dirty="0" err="1" smtClean="0">
                <a:latin typeface="Garamond" panose="02020404030301010803" pitchFamily="18" charset="0"/>
              </a:rPr>
              <a:t>relax</a:t>
            </a:r>
            <a:r>
              <a:rPr lang="pl-PL" sz="1800" b="1" dirty="0" smtClean="0">
                <a:latin typeface="Garamond" panose="02020404030301010803" pitchFamily="18" charset="0"/>
              </a:rPr>
              <a:t>: </a:t>
            </a:r>
            <a:r>
              <a:rPr lang="pl-PL" sz="1800" dirty="0" smtClean="0">
                <a:latin typeface="Garamond" panose="02020404030301010803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pPr marL="85725" indent="0">
              <a:buNone/>
            </a:pPr>
            <a:r>
              <a:rPr lang="pl-PL" sz="1800" b="1" dirty="0" smtClean="0">
                <a:latin typeface="Garamond" panose="02020404030301010803" pitchFamily="18" charset="0"/>
              </a:rPr>
              <a:t>4.	</a:t>
            </a:r>
            <a:r>
              <a:rPr lang="en-US" sz="1800" b="1" dirty="0">
                <a:latin typeface="Garamond" panose="02020404030301010803" pitchFamily="18" charset="0"/>
              </a:rPr>
              <a:t>Do you regularly take care of the development of </a:t>
            </a:r>
            <a:r>
              <a:rPr lang="pl-PL" sz="1800" b="1" dirty="0" err="1" smtClean="0">
                <a:latin typeface="Garamond" panose="02020404030301010803" pitchFamily="18" charset="0"/>
              </a:rPr>
              <a:t>your</a:t>
            </a:r>
            <a:r>
              <a:rPr lang="pl-PL" sz="1800" b="1" dirty="0" smtClean="0">
                <a:latin typeface="Garamond" panose="02020404030301010803" pitchFamily="18" charset="0"/>
              </a:rPr>
              <a:t> </a:t>
            </a:r>
            <a:r>
              <a:rPr lang="en-US" sz="1800" b="1" dirty="0" smtClean="0">
                <a:latin typeface="Garamond" panose="02020404030301010803" pitchFamily="18" charset="0"/>
              </a:rPr>
              <a:t>4 </a:t>
            </a:r>
            <a:r>
              <a:rPr lang="en-US" sz="1800" b="1" dirty="0">
                <a:latin typeface="Garamond" panose="02020404030301010803" pitchFamily="18" charset="0"/>
              </a:rPr>
              <a:t>energy resources</a:t>
            </a:r>
            <a:r>
              <a:rPr lang="pl-PL" sz="1800" b="1" dirty="0" smtClean="0">
                <a:latin typeface="Garamond" panose="02020404030301010803" pitchFamily="18" charset="0"/>
              </a:rPr>
              <a:t>:</a:t>
            </a:r>
          </a:p>
          <a:p>
            <a:pPr marL="1077913" indent="-354013">
              <a:buNone/>
            </a:pPr>
            <a:r>
              <a:rPr lang="pl-PL" sz="1800" dirty="0" err="1" smtClean="0">
                <a:latin typeface="Garamond" panose="02020404030301010803" pitchFamily="18" charset="0"/>
              </a:rPr>
              <a:t>Mental</a:t>
            </a:r>
            <a:r>
              <a:rPr lang="pl-PL" sz="1800" dirty="0" smtClean="0">
                <a:latin typeface="Garamond" panose="02020404030301010803" pitchFamily="18" charset="0"/>
              </a:rPr>
              <a:t> </a:t>
            </a:r>
            <a:r>
              <a:rPr lang="pl-PL" sz="1800" dirty="0" err="1" smtClean="0">
                <a:latin typeface="Garamond" panose="02020404030301010803" pitchFamily="18" charset="0"/>
              </a:rPr>
              <a:t>energy</a:t>
            </a:r>
            <a:r>
              <a:rPr lang="pl-PL" sz="1800" dirty="0" smtClean="0">
                <a:latin typeface="Garamond" panose="02020404030301010803" pitchFamily="18" charset="0"/>
              </a:rPr>
              <a:t>:          	</a:t>
            </a:r>
            <a:r>
              <a:rPr lang="pl-PL" sz="1800" dirty="0" err="1" smtClean="0">
                <a:latin typeface="Garamond" panose="02020404030301010803" pitchFamily="18" charset="0"/>
              </a:rPr>
              <a:t>yes</a:t>
            </a:r>
            <a:r>
              <a:rPr lang="pl-PL" sz="1800" dirty="0" smtClean="0">
                <a:latin typeface="Garamond" panose="02020404030301010803" pitchFamily="18" charset="0"/>
              </a:rPr>
              <a:t>     	</a:t>
            </a:r>
            <a:r>
              <a:rPr lang="pl-PL" sz="1800" dirty="0" err="1" smtClean="0">
                <a:latin typeface="Garamond" panose="02020404030301010803" pitchFamily="18" charset="0"/>
              </a:rPr>
              <a:t>average</a:t>
            </a:r>
            <a:r>
              <a:rPr lang="pl-PL" sz="1800" dirty="0" smtClean="0">
                <a:latin typeface="Garamond" panose="02020404030301010803" pitchFamily="18" charset="0"/>
              </a:rPr>
              <a:t>         not to much    </a:t>
            </a:r>
            <a:r>
              <a:rPr lang="pl-PL" sz="1800" dirty="0" err="1" smtClean="0">
                <a:latin typeface="Garamond" panose="02020404030301010803" pitchFamily="18" charset="0"/>
              </a:rPr>
              <a:t>enough</a:t>
            </a:r>
            <a:r>
              <a:rPr lang="pl-PL" sz="1800" dirty="0" smtClean="0">
                <a:latin typeface="Garamond" panose="02020404030301010803" pitchFamily="18" charset="0"/>
              </a:rPr>
              <a:t>       </a:t>
            </a:r>
            <a:r>
              <a:rPr lang="pl-PL" sz="1800" dirty="0" err="1" smtClean="0">
                <a:latin typeface="Garamond" panose="02020404030301010803" pitchFamily="18" charset="0"/>
              </a:rPr>
              <a:t>never</a:t>
            </a:r>
            <a:endParaRPr lang="pl-PL" sz="1800" dirty="0" smtClean="0">
              <a:latin typeface="Garamond" panose="02020404030301010803" pitchFamily="18" charset="0"/>
            </a:endParaRPr>
          </a:p>
          <a:p>
            <a:pPr marL="1077913" indent="-354013">
              <a:buNone/>
            </a:pPr>
            <a:r>
              <a:rPr lang="pl-PL" sz="1800" dirty="0" err="1" smtClean="0">
                <a:latin typeface="Garamond" panose="02020404030301010803" pitchFamily="18" charset="0"/>
              </a:rPr>
              <a:t>Emotional</a:t>
            </a:r>
            <a:r>
              <a:rPr lang="pl-PL" sz="1800" dirty="0" smtClean="0">
                <a:latin typeface="Garamond" panose="02020404030301010803" pitchFamily="18" charset="0"/>
              </a:rPr>
              <a:t> </a:t>
            </a:r>
            <a:r>
              <a:rPr lang="pl-PL" sz="1800" dirty="0" err="1" smtClean="0">
                <a:latin typeface="Garamond" panose="02020404030301010803" pitchFamily="18" charset="0"/>
              </a:rPr>
              <a:t>energy</a:t>
            </a:r>
            <a:r>
              <a:rPr lang="pl-PL" sz="1800" dirty="0" smtClean="0">
                <a:latin typeface="Garamond" panose="02020404030301010803" pitchFamily="18" charset="0"/>
              </a:rPr>
              <a:t>:     	</a:t>
            </a:r>
            <a:r>
              <a:rPr lang="pl-PL" sz="1800" dirty="0" err="1" smtClean="0">
                <a:latin typeface="Garamond" panose="02020404030301010803" pitchFamily="18" charset="0"/>
              </a:rPr>
              <a:t>yes</a:t>
            </a:r>
            <a:r>
              <a:rPr lang="pl-PL" sz="1800" dirty="0" smtClean="0">
                <a:latin typeface="Garamond" panose="02020404030301010803" pitchFamily="18" charset="0"/>
              </a:rPr>
              <a:t>     	</a:t>
            </a:r>
            <a:r>
              <a:rPr lang="pl-PL" sz="1800" dirty="0" err="1" smtClean="0">
                <a:latin typeface="Garamond" panose="02020404030301010803" pitchFamily="18" charset="0"/>
              </a:rPr>
              <a:t>average</a:t>
            </a:r>
            <a:r>
              <a:rPr lang="pl-PL" sz="1800" dirty="0" smtClean="0">
                <a:latin typeface="Garamond" panose="02020404030301010803" pitchFamily="18" charset="0"/>
              </a:rPr>
              <a:t>         not to much    </a:t>
            </a:r>
            <a:r>
              <a:rPr lang="pl-PL" sz="1800" dirty="0" err="1" smtClean="0">
                <a:latin typeface="Garamond" panose="02020404030301010803" pitchFamily="18" charset="0"/>
              </a:rPr>
              <a:t>enough</a:t>
            </a:r>
            <a:r>
              <a:rPr lang="pl-PL" sz="1800" dirty="0">
                <a:latin typeface="Garamond" panose="02020404030301010803" pitchFamily="18" charset="0"/>
              </a:rPr>
              <a:t> </a:t>
            </a:r>
            <a:r>
              <a:rPr lang="pl-PL" sz="1800" dirty="0" smtClean="0">
                <a:latin typeface="Garamond" panose="02020404030301010803" pitchFamily="18" charset="0"/>
              </a:rPr>
              <a:t>      </a:t>
            </a:r>
            <a:r>
              <a:rPr lang="pl-PL" sz="1800" dirty="0" err="1" smtClean="0">
                <a:latin typeface="Garamond" panose="02020404030301010803" pitchFamily="18" charset="0"/>
              </a:rPr>
              <a:t>never</a:t>
            </a:r>
            <a:endParaRPr lang="pl-PL" sz="1800" dirty="0" smtClean="0">
              <a:latin typeface="Garamond" panose="02020404030301010803" pitchFamily="18" charset="0"/>
            </a:endParaRPr>
          </a:p>
          <a:p>
            <a:pPr marL="1077913" indent="-354013">
              <a:buNone/>
            </a:pPr>
            <a:r>
              <a:rPr lang="pl-PL" sz="1800" dirty="0" smtClean="0">
                <a:latin typeface="Garamond" panose="02020404030301010803" pitchFamily="18" charset="0"/>
              </a:rPr>
              <a:t>energia </a:t>
            </a:r>
            <a:r>
              <a:rPr lang="pl-PL" sz="1800" dirty="0">
                <a:latin typeface="Garamond" panose="02020404030301010803" pitchFamily="18" charset="0"/>
              </a:rPr>
              <a:t>duchowa:   	</a:t>
            </a:r>
            <a:r>
              <a:rPr lang="pl-PL" sz="1800" dirty="0" smtClean="0">
                <a:latin typeface="Garamond" panose="02020404030301010803" pitchFamily="18" charset="0"/>
              </a:rPr>
              <a:t> </a:t>
            </a:r>
            <a:r>
              <a:rPr lang="pl-PL" sz="1800" dirty="0" err="1">
                <a:latin typeface="Garamond" panose="02020404030301010803" pitchFamily="18" charset="0"/>
              </a:rPr>
              <a:t>yes</a:t>
            </a:r>
            <a:r>
              <a:rPr lang="pl-PL" sz="1800" dirty="0">
                <a:latin typeface="Garamond" panose="02020404030301010803" pitchFamily="18" charset="0"/>
              </a:rPr>
              <a:t>     	</a:t>
            </a:r>
            <a:r>
              <a:rPr lang="pl-PL" sz="1800" dirty="0" err="1" smtClean="0">
                <a:latin typeface="Garamond" panose="02020404030301010803" pitchFamily="18" charset="0"/>
              </a:rPr>
              <a:t>average</a:t>
            </a:r>
            <a:r>
              <a:rPr lang="pl-PL" sz="1800" dirty="0" smtClean="0">
                <a:latin typeface="Garamond" panose="02020404030301010803" pitchFamily="18" charset="0"/>
              </a:rPr>
              <a:t>         </a:t>
            </a:r>
            <a:r>
              <a:rPr lang="pl-PL" sz="1800" dirty="0">
                <a:latin typeface="Garamond" panose="02020404030301010803" pitchFamily="18" charset="0"/>
              </a:rPr>
              <a:t>not to much    </a:t>
            </a:r>
            <a:r>
              <a:rPr lang="pl-PL" sz="1800" dirty="0" err="1">
                <a:latin typeface="Garamond" panose="02020404030301010803" pitchFamily="18" charset="0"/>
              </a:rPr>
              <a:t>enough</a:t>
            </a:r>
            <a:r>
              <a:rPr lang="pl-PL" sz="1800" dirty="0">
                <a:latin typeface="Garamond" panose="02020404030301010803" pitchFamily="18" charset="0"/>
              </a:rPr>
              <a:t>       </a:t>
            </a:r>
            <a:r>
              <a:rPr lang="pl-PL" sz="1800" dirty="0" err="1">
                <a:latin typeface="Garamond" panose="02020404030301010803" pitchFamily="18" charset="0"/>
              </a:rPr>
              <a:t>never</a:t>
            </a:r>
            <a:endParaRPr lang="pl-PL" sz="1800" dirty="0">
              <a:latin typeface="Garamond" panose="02020404030301010803" pitchFamily="18" charset="0"/>
            </a:endParaRPr>
          </a:p>
          <a:p>
            <a:pPr marL="1077913" indent="-354013">
              <a:buNone/>
            </a:pPr>
            <a:r>
              <a:rPr lang="pl-PL" sz="1800" dirty="0" smtClean="0">
                <a:latin typeface="Garamond" panose="02020404030301010803" pitchFamily="18" charset="0"/>
              </a:rPr>
              <a:t>energia fizyczna: </a:t>
            </a:r>
            <a:r>
              <a:rPr lang="pl-PL" sz="1800" dirty="0">
                <a:latin typeface="Garamond" panose="02020404030301010803" pitchFamily="18" charset="0"/>
              </a:rPr>
              <a:t>	</a:t>
            </a:r>
            <a:r>
              <a:rPr lang="pl-PL" sz="1800" dirty="0" smtClean="0">
                <a:latin typeface="Garamond" panose="02020404030301010803" pitchFamily="18" charset="0"/>
              </a:rPr>
              <a:t> </a:t>
            </a:r>
            <a:r>
              <a:rPr lang="pl-PL" sz="1800" dirty="0" err="1" smtClean="0">
                <a:latin typeface="Garamond" panose="02020404030301010803" pitchFamily="18" charset="0"/>
              </a:rPr>
              <a:t>yes</a:t>
            </a:r>
            <a:r>
              <a:rPr lang="pl-PL" sz="1800" dirty="0" smtClean="0">
                <a:latin typeface="Garamond" panose="02020404030301010803" pitchFamily="18" charset="0"/>
              </a:rPr>
              <a:t>     </a:t>
            </a:r>
            <a:r>
              <a:rPr lang="pl-PL" sz="1800" dirty="0">
                <a:latin typeface="Garamond" panose="02020404030301010803" pitchFamily="18" charset="0"/>
              </a:rPr>
              <a:t>	</a:t>
            </a:r>
            <a:r>
              <a:rPr lang="pl-PL" sz="1800" dirty="0" err="1" smtClean="0">
                <a:latin typeface="Garamond" panose="02020404030301010803" pitchFamily="18" charset="0"/>
              </a:rPr>
              <a:t>average</a:t>
            </a:r>
            <a:r>
              <a:rPr lang="pl-PL" sz="1800" dirty="0" smtClean="0">
                <a:latin typeface="Garamond" panose="02020404030301010803" pitchFamily="18" charset="0"/>
              </a:rPr>
              <a:t>         </a:t>
            </a:r>
            <a:r>
              <a:rPr lang="pl-PL" sz="1800" dirty="0">
                <a:latin typeface="Garamond" panose="02020404030301010803" pitchFamily="18" charset="0"/>
              </a:rPr>
              <a:t>not to much    </a:t>
            </a:r>
            <a:r>
              <a:rPr lang="pl-PL" sz="1800" dirty="0" err="1">
                <a:latin typeface="Garamond" panose="02020404030301010803" pitchFamily="18" charset="0"/>
              </a:rPr>
              <a:t>enough</a:t>
            </a:r>
            <a:r>
              <a:rPr lang="pl-PL" sz="1800" dirty="0">
                <a:latin typeface="Garamond" panose="02020404030301010803" pitchFamily="18" charset="0"/>
              </a:rPr>
              <a:t>       </a:t>
            </a:r>
            <a:r>
              <a:rPr lang="pl-PL" sz="1800" dirty="0" err="1">
                <a:latin typeface="Garamond" panose="02020404030301010803" pitchFamily="18" charset="0"/>
              </a:rPr>
              <a:t>never</a:t>
            </a:r>
            <a:endParaRPr lang="pl-PL" sz="1800" dirty="0">
              <a:latin typeface="Garamond" panose="02020404030301010803" pitchFamily="18" charset="0"/>
            </a:endParaRPr>
          </a:p>
          <a:p>
            <a:pPr marL="1077913" indent="-354013">
              <a:buNone/>
            </a:pPr>
            <a:endParaRPr lang="pl-PL" sz="1800" dirty="0" smtClean="0">
              <a:latin typeface="Garamond" panose="02020404030301010803" pitchFamily="18" charset="0"/>
            </a:endParaRPr>
          </a:p>
          <a:p>
            <a:pPr marL="85725" indent="100013">
              <a:buNone/>
            </a:pPr>
            <a:r>
              <a:rPr lang="pl-PL" sz="1800" b="1" dirty="0" smtClean="0">
                <a:latin typeface="Garamond" panose="02020404030301010803" pitchFamily="18" charset="0"/>
              </a:rPr>
              <a:t>5</a:t>
            </a:r>
            <a:r>
              <a:rPr lang="pl-PL" sz="1800" dirty="0" smtClean="0">
                <a:latin typeface="Garamond" panose="02020404030301010803" pitchFamily="18" charset="0"/>
              </a:rPr>
              <a:t>.       </a:t>
            </a:r>
            <a:r>
              <a:rPr lang="pl-PL" sz="1800" dirty="0" err="1" smtClean="0">
                <a:latin typeface="Garamond" panose="02020404030301010803" pitchFamily="18" charset="0"/>
              </a:rPr>
              <a:t>Comments</a:t>
            </a:r>
            <a:r>
              <a:rPr lang="pl-PL" sz="1800" dirty="0" smtClean="0">
                <a:latin typeface="Garamond" panose="02020404030301010803" pitchFamily="18" charset="0"/>
              </a:rPr>
              <a:t>: ……………………………………………………………………….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xmlns="" val="27712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4807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err="1" smtClean="0">
                <a:solidFill>
                  <a:schemeClr val="tx1"/>
                </a:solidFill>
              </a:rPr>
              <a:t>Tasks</a:t>
            </a:r>
            <a:r>
              <a:rPr lang="pl-PL" sz="2800" b="1" dirty="0" smtClean="0">
                <a:solidFill>
                  <a:schemeClr val="tx1"/>
                </a:solidFill>
              </a:rPr>
              <a:t> for </a:t>
            </a:r>
            <a:r>
              <a:rPr lang="pl-PL" sz="2800" b="1" dirty="0" err="1" smtClean="0">
                <a:solidFill>
                  <a:schemeClr val="tx1"/>
                </a:solidFill>
              </a:rPr>
              <a:t>annex</a:t>
            </a:r>
            <a:r>
              <a:rPr lang="pl-PL" sz="2800" b="1" dirty="0" smtClean="0">
                <a:solidFill>
                  <a:schemeClr val="tx1"/>
                </a:solidFill>
              </a:rPr>
              <a:t> 3c: my </a:t>
            </a:r>
            <a:r>
              <a:rPr lang="pl-PL" sz="2800" b="1" dirty="0" err="1" smtClean="0">
                <a:solidFill>
                  <a:schemeClr val="tx1"/>
                </a:solidFill>
              </a:rPr>
              <a:t>documents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579296" cy="5183088"/>
          </a:xfrm>
        </p:spPr>
        <p:txBody>
          <a:bodyPr>
            <a:normAutofit/>
          </a:bodyPr>
          <a:lstStyle/>
          <a:p>
            <a:pPr marL="1077913" indent="-1077913">
              <a:buNone/>
            </a:pPr>
            <a:r>
              <a:rPr lang="pl-PL" sz="2000" dirty="0" smtClean="0">
                <a:latin typeface="Garamond" pitchFamily="18" charset="0"/>
              </a:rPr>
              <a:t>1. </a:t>
            </a:r>
            <a:r>
              <a:rPr lang="pl-PL" sz="2000" dirty="0" err="1" smtClean="0">
                <a:latin typeface="Garamond" pitchFamily="18" charset="0"/>
              </a:rPr>
              <a:t>Add</a:t>
            </a:r>
            <a:r>
              <a:rPr lang="pl-PL" sz="2000" dirty="0" smtClean="0">
                <a:latin typeface="Garamond" pitchFamily="18" charset="0"/>
              </a:rPr>
              <a:t> to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en-US" sz="2000" dirty="0">
                <a:latin typeface="Garamond" pitchFamily="18" charset="0"/>
              </a:rPr>
              <a:t>the </a:t>
            </a:r>
            <a:r>
              <a:rPr lang="en-US" sz="2000" dirty="0" smtClean="0">
                <a:latin typeface="Garamond" pitchFamily="18" charset="0"/>
              </a:rPr>
              <a:t>portfolio all</a:t>
            </a:r>
            <a:r>
              <a:rPr lang="pl-PL" sz="2000" dirty="0">
                <a:latin typeface="Garamond" pitchFamily="18" charset="0"/>
              </a:rPr>
              <a:t> </a:t>
            </a:r>
            <a:r>
              <a:rPr lang="pl-PL" sz="2000" dirty="0" smtClean="0">
                <a:latin typeface="Garamond" pitchFamily="18" charset="0"/>
              </a:rPr>
              <a:t>of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en-US" sz="2000" dirty="0">
                <a:latin typeface="Garamond" pitchFamily="18" charset="0"/>
              </a:rPr>
              <a:t>the diplomas, </a:t>
            </a:r>
            <a:r>
              <a:rPr lang="en-US" sz="2000" dirty="0" smtClean="0">
                <a:latin typeface="Garamond" pitchFamily="18" charset="0"/>
              </a:rPr>
              <a:t>certificates</a:t>
            </a:r>
            <a:r>
              <a:rPr lang="pl-PL" sz="2000" dirty="0" smtClean="0">
                <a:latin typeface="Garamond" pitchFamily="18" charset="0"/>
              </a:rPr>
              <a:t> etc.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en-US" sz="2000" dirty="0">
                <a:latin typeface="Garamond" pitchFamily="18" charset="0"/>
              </a:rPr>
              <a:t>from school </a:t>
            </a:r>
            <a:r>
              <a:rPr lang="en-US" sz="2000" dirty="0" smtClean="0">
                <a:latin typeface="Garamond" pitchFamily="18" charset="0"/>
              </a:rPr>
              <a:t>an</a:t>
            </a:r>
            <a:r>
              <a:rPr lang="pl-PL" sz="2000" dirty="0" smtClean="0">
                <a:latin typeface="Garamond" pitchFamily="18" charset="0"/>
              </a:rPr>
              <a:t>d </a:t>
            </a:r>
            <a:r>
              <a:rPr lang="en-US" sz="2000" dirty="0" smtClean="0">
                <a:latin typeface="Garamond" pitchFamily="18" charset="0"/>
              </a:rPr>
              <a:t>extracurricular </a:t>
            </a:r>
            <a:r>
              <a:rPr lang="en-US" sz="2000" dirty="0">
                <a:latin typeface="Garamond" pitchFamily="18" charset="0"/>
              </a:rPr>
              <a:t>activities for the last 3-4 years. Complete the </a:t>
            </a:r>
            <a:r>
              <a:rPr lang="en-US" sz="2000" dirty="0" smtClean="0">
                <a:latin typeface="Garamond" pitchFamily="18" charset="0"/>
              </a:rPr>
              <a:t>following</a:t>
            </a:r>
            <a:r>
              <a:rPr lang="pl-PL" sz="2000" dirty="0" smtClean="0">
                <a:latin typeface="Garamond" pitchFamily="18" charset="0"/>
              </a:rPr>
              <a:t> </a:t>
            </a:r>
            <a:r>
              <a:rPr lang="pl-PL" sz="2000" dirty="0" err="1" smtClean="0">
                <a:latin typeface="Garamond" pitchFamily="18" charset="0"/>
              </a:rPr>
              <a:t>table</a:t>
            </a:r>
            <a:r>
              <a:rPr lang="en-US" sz="2000" dirty="0" smtClean="0">
                <a:latin typeface="Garamond" pitchFamily="18" charset="0"/>
              </a:rPr>
              <a:t> </a:t>
            </a:r>
            <a:endParaRPr lang="pl-PL" sz="2800" dirty="0" smtClean="0"/>
          </a:p>
          <a:p>
            <a:pPr marL="1077913" indent="-1077913">
              <a:buNone/>
            </a:pPr>
            <a:endParaRPr lang="pl-PL" sz="2800" dirty="0" smtClean="0"/>
          </a:p>
          <a:p>
            <a:pPr marL="1077913" indent="-354013">
              <a:buFont typeface="Arial" pitchFamily="34" charset="0"/>
              <a:buChar char="•"/>
            </a:pPr>
            <a:endParaRPr lang="pl-PL" sz="2800" dirty="0" smtClean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8382135"/>
              </p:ext>
            </p:extLst>
          </p:nvPr>
        </p:nvGraphicFramePr>
        <p:xfrm>
          <a:off x="270542" y="1916832"/>
          <a:ext cx="8496944" cy="4532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2160240"/>
                <a:gridCol w="4176464"/>
              </a:tblGrid>
              <a:tr h="864095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>
                          <a:latin typeface="Gramound"/>
                        </a:rPr>
                        <a:t>Type</a:t>
                      </a:r>
                      <a:r>
                        <a:rPr lang="pl-PL" baseline="0" dirty="0" smtClean="0">
                          <a:latin typeface="Gramound"/>
                        </a:rPr>
                        <a:t> of </a:t>
                      </a:r>
                      <a:r>
                        <a:rPr lang="pl-PL" baseline="0" dirty="0" err="1" smtClean="0">
                          <a:latin typeface="Gramound"/>
                        </a:rPr>
                        <a:t>certificate</a:t>
                      </a:r>
                      <a:r>
                        <a:rPr lang="pl-PL" baseline="0" dirty="0" smtClean="0">
                          <a:latin typeface="Gramound"/>
                        </a:rPr>
                        <a:t>, </a:t>
                      </a:r>
                    </a:p>
                    <a:p>
                      <a:pPr algn="ctr"/>
                      <a:r>
                        <a:rPr lang="pl-PL" baseline="0" dirty="0" err="1" smtClean="0">
                          <a:latin typeface="Gramound"/>
                        </a:rPr>
                        <a:t>diplomas</a:t>
                      </a:r>
                      <a:endParaRPr lang="pl-PL" dirty="0">
                        <a:latin typeface="Gramou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>
                          <a:latin typeface="Gramound"/>
                        </a:rPr>
                        <a:t>Number</a:t>
                      </a:r>
                      <a:r>
                        <a:rPr lang="pl-PL" baseline="0" dirty="0" smtClean="0">
                          <a:latin typeface="Gramound"/>
                        </a:rPr>
                        <a:t> of </a:t>
                      </a:r>
                      <a:r>
                        <a:rPr lang="pl-PL" baseline="0" dirty="0" err="1" smtClean="0">
                          <a:latin typeface="Gramound"/>
                        </a:rPr>
                        <a:t>diplomas</a:t>
                      </a:r>
                      <a:r>
                        <a:rPr lang="pl-PL" baseline="0" dirty="0" smtClean="0">
                          <a:latin typeface="Gramound"/>
                        </a:rPr>
                        <a:t>, </a:t>
                      </a:r>
                      <a:r>
                        <a:rPr lang="pl-PL" baseline="0" dirty="0" err="1" smtClean="0">
                          <a:latin typeface="Gramound"/>
                        </a:rPr>
                        <a:t>certificates</a:t>
                      </a:r>
                      <a:r>
                        <a:rPr lang="pl-PL" baseline="0" dirty="0" smtClean="0">
                          <a:latin typeface="Gramound"/>
                        </a:rPr>
                        <a:t>, </a:t>
                      </a:r>
                      <a:r>
                        <a:rPr lang="pl-PL" baseline="0" dirty="0" err="1" smtClean="0">
                          <a:latin typeface="Gramound"/>
                        </a:rPr>
                        <a:t>etc</a:t>
                      </a:r>
                      <a:endParaRPr lang="pl-PL" dirty="0">
                        <a:latin typeface="Gramou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ramound"/>
                        </a:rPr>
                        <a:t>Do you continue development in the field and how</a:t>
                      </a:r>
                      <a:endParaRPr lang="pl-PL" dirty="0">
                        <a:latin typeface="Gramound"/>
                      </a:endParaRPr>
                    </a:p>
                  </a:txBody>
                  <a:tcPr/>
                </a:tc>
              </a:tr>
              <a:tr h="972006">
                <a:tc>
                  <a:txBody>
                    <a:bodyPr/>
                    <a:lstStyle/>
                    <a:p>
                      <a:r>
                        <a:rPr lang="pl-PL" dirty="0" err="1" smtClean="0">
                          <a:latin typeface="Gramound"/>
                        </a:rPr>
                        <a:t>Humanistic</a:t>
                      </a:r>
                      <a:r>
                        <a:rPr lang="pl-PL" dirty="0" smtClean="0">
                          <a:latin typeface="Gramound"/>
                        </a:rPr>
                        <a:t> and</a:t>
                      </a:r>
                      <a:r>
                        <a:rPr lang="pl-PL" baseline="0" dirty="0" smtClean="0">
                          <a:latin typeface="Gramound"/>
                        </a:rPr>
                        <a:t> </a:t>
                      </a:r>
                      <a:r>
                        <a:rPr lang="pl-PL" baseline="0" dirty="0" err="1" smtClean="0">
                          <a:latin typeface="Gramound"/>
                        </a:rPr>
                        <a:t>linguistic</a:t>
                      </a:r>
                      <a:endParaRPr lang="pl-PL" dirty="0">
                        <a:latin typeface="Gramou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Gramou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Gramound"/>
                      </a:endParaRPr>
                    </a:p>
                  </a:txBody>
                  <a:tcPr/>
                </a:tc>
              </a:tr>
              <a:tr h="993914">
                <a:tc>
                  <a:txBody>
                    <a:bodyPr/>
                    <a:lstStyle/>
                    <a:p>
                      <a:r>
                        <a:rPr lang="pl-PL" dirty="0" err="1" smtClean="0">
                          <a:latin typeface="Gramound"/>
                        </a:rPr>
                        <a:t>Scientific</a:t>
                      </a:r>
                      <a:r>
                        <a:rPr lang="pl-PL" baseline="0" dirty="0" smtClean="0">
                          <a:latin typeface="Gramound"/>
                        </a:rPr>
                        <a:t> </a:t>
                      </a:r>
                      <a:endParaRPr lang="pl-PL" dirty="0">
                        <a:latin typeface="Gramou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Gramou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Gramound"/>
                      </a:endParaRPr>
                    </a:p>
                  </a:txBody>
                  <a:tcPr/>
                </a:tc>
              </a:tr>
              <a:tr h="972006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Gramound"/>
                        </a:rPr>
                        <a:t>Mathematical and </a:t>
                      </a:r>
                      <a:r>
                        <a:rPr lang="pl-PL" dirty="0" err="1" smtClean="0">
                          <a:latin typeface="Gramound"/>
                        </a:rPr>
                        <a:t>physical</a:t>
                      </a:r>
                      <a:endParaRPr lang="pl-PL" dirty="0">
                        <a:latin typeface="Gramou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Gramou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Gramound"/>
                      </a:endParaRPr>
                    </a:p>
                  </a:txBody>
                  <a:tcPr/>
                </a:tc>
              </a:tr>
              <a:tr h="680404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Gramound"/>
                        </a:rPr>
                        <a:t>Sport</a:t>
                      </a:r>
                      <a:endParaRPr lang="pl-PL" dirty="0">
                        <a:latin typeface="Gramou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Gramou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Gramoun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33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Evaluation: What </a:t>
            </a:r>
            <a:r>
              <a:rPr lang="pl-PL" sz="28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have</a:t>
            </a:r>
            <a:r>
              <a:rPr lang="pl-PL" sz="2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I </a:t>
            </a:r>
            <a:r>
              <a:rPr lang="en-US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learned about myself</a:t>
            </a:r>
            <a:endParaRPr lang="pl-PL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496944" cy="594928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Garamond" panose="02020404030301010803" pitchFamily="18" charset="0"/>
              </a:rPr>
              <a:t>1</a:t>
            </a:r>
            <a:r>
              <a:rPr lang="pl-PL" dirty="0" smtClean="0">
                <a:latin typeface="Garamond" panose="02020404030301010803" pitchFamily="18" charset="0"/>
              </a:rPr>
              <a:t>. </a:t>
            </a:r>
            <a:r>
              <a:rPr lang="pl-PL" dirty="0" err="1" smtClean="0">
                <a:latin typeface="Garamond" panose="02020404030301010803" pitchFamily="18" charset="0"/>
              </a:rPr>
              <a:t>Can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the attached </a:t>
            </a:r>
            <a:r>
              <a:rPr lang="en-US" dirty="0" smtClean="0">
                <a:latin typeface="Garamond" panose="02020404030301010803" pitchFamily="18" charset="0"/>
              </a:rPr>
              <a:t>diplomas</a:t>
            </a:r>
            <a:r>
              <a:rPr lang="pl-PL" dirty="0" smtClean="0">
                <a:latin typeface="Garamond" panose="02020404030301010803" pitchFamily="18" charset="0"/>
              </a:rPr>
              <a:t>/list of </a:t>
            </a:r>
            <a:r>
              <a:rPr lang="pl-PL" dirty="0" err="1" smtClean="0">
                <a:latin typeface="Garamond" panose="02020404030301010803" pitchFamily="18" charset="0"/>
              </a:rPr>
              <a:t>courses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pl-PL" dirty="0" smtClean="0">
                <a:latin typeface="Garamond" panose="02020404030301010803" pitchFamily="18" charset="0"/>
              </a:rPr>
              <a:t>be </a:t>
            </a:r>
            <a:r>
              <a:rPr lang="pl-PL" dirty="0" err="1" smtClean="0">
                <a:latin typeface="Garamond" panose="02020404030301010803" pitchFamily="18" charset="0"/>
              </a:rPr>
              <a:t>helpful</a:t>
            </a:r>
            <a:r>
              <a:rPr lang="pl-PL" dirty="0">
                <a:latin typeface="Garamond" panose="02020404030301010803" pitchFamily="18" charset="0"/>
              </a:rPr>
              <a:t> </a:t>
            </a:r>
            <a:r>
              <a:rPr lang="pl-PL" dirty="0" smtClean="0">
                <a:latin typeface="Garamond" panose="02020404030301010803" pitchFamily="18" charset="0"/>
              </a:rPr>
              <a:t>with the </a:t>
            </a:r>
            <a:r>
              <a:rPr lang="pl-PL" dirty="0" err="1" smtClean="0">
                <a:latin typeface="Garamond" panose="02020404030301010803" pitchFamily="18" charset="0"/>
              </a:rPr>
              <a:t>taking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decision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about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your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future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professions</a:t>
            </a:r>
            <a:endParaRPr lang="en-US" dirty="0">
              <a:latin typeface="Garamond" panose="02020404030301010803" pitchFamily="18" charset="0"/>
            </a:endParaRPr>
          </a:p>
          <a:p>
            <a:pPr algn="just">
              <a:buNone/>
            </a:pPr>
            <a:r>
              <a:rPr lang="en-US" dirty="0">
                <a:latin typeface="Garamond" panose="02020404030301010803" pitchFamily="18" charset="0"/>
              </a:rPr>
              <a:t>a) yes b) </a:t>
            </a:r>
            <a:r>
              <a:rPr lang="en-US" dirty="0" smtClean="0">
                <a:latin typeface="Garamond" panose="02020404030301010803" pitchFamily="18" charset="0"/>
              </a:rPr>
              <a:t>no c</a:t>
            </a:r>
            <a:r>
              <a:rPr lang="pl-PL" dirty="0" smtClean="0">
                <a:latin typeface="Garamond" panose="02020404030301010803" pitchFamily="18" charset="0"/>
              </a:rPr>
              <a:t>) </a:t>
            </a:r>
            <a:r>
              <a:rPr lang="pl-PL" dirty="0" err="1" smtClean="0">
                <a:latin typeface="Garamond" panose="02020404030301010803" pitchFamily="18" charset="0"/>
              </a:rPr>
              <a:t>can</a:t>
            </a:r>
            <a:r>
              <a:rPr lang="pl-PL" dirty="0" smtClean="0">
                <a:latin typeface="Garamond" panose="02020404030301010803" pitchFamily="18" charset="0"/>
              </a:rPr>
              <a:t> be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useful d) I do not </a:t>
            </a:r>
            <a:r>
              <a:rPr lang="en-US" dirty="0" smtClean="0">
                <a:latin typeface="Garamond" panose="02020404030301010803" pitchFamily="18" charset="0"/>
              </a:rPr>
              <a:t>know</a:t>
            </a:r>
            <a:r>
              <a:rPr lang="pl-PL" dirty="0" smtClean="0">
                <a:latin typeface="Garamond" panose="02020404030301010803" pitchFamily="18" charset="0"/>
              </a:rPr>
              <a:t> d</a:t>
            </a:r>
            <a:r>
              <a:rPr lang="en-US" dirty="0" smtClean="0">
                <a:latin typeface="Garamond" panose="02020404030301010803" pitchFamily="18" charset="0"/>
              </a:rPr>
              <a:t>) </a:t>
            </a:r>
            <a:r>
              <a:rPr lang="en-US" dirty="0">
                <a:latin typeface="Garamond" panose="02020404030301010803" pitchFamily="18" charset="0"/>
              </a:rPr>
              <a:t>I do not have any </a:t>
            </a:r>
            <a:r>
              <a:rPr lang="en-US" dirty="0" smtClean="0">
                <a:latin typeface="Garamond" panose="02020404030301010803" pitchFamily="18" charset="0"/>
              </a:rPr>
              <a:t>documents</a:t>
            </a:r>
            <a:r>
              <a:rPr lang="pl-PL" dirty="0" smtClean="0">
                <a:latin typeface="Garamond" panose="02020404030301010803" pitchFamily="18" charset="0"/>
              </a:rPr>
              <a:t>/</a:t>
            </a:r>
            <a:r>
              <a:rPr lang="pl-PL" dirty="0" err="1" smtClean="0">
                <a:latin typeface="Garamond" panose="02020404030301010803" pitchFamily="18" charset="0"/>
              </a:rPr>
              <a:t>courses</a:t>
            </a:r>
            <a:endParaRPr lang="pl-PL" dirty="0" smtClean="0">
              <a:latin typeface="Garamond" panose="02020404030301010803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f) ..................... .................... ................................................. (another answer)</a:t>
            </a:r>
          </a:p>
          <a:p>
            <a:pPr algn="just">
              <a:buNone/>
            </a:pPr>
            <a:r>
              <a:rPr lang="en-US" dirty="0">
                <a:latin typeface="Garamond" panose="02020404030301010803" pitchFamily="18" charset="0"/>
              </a:rPr>
              <a:t>2. </a:t>
            </a:r>
            <a:r>
              <a:rPr lang="en-US" dirty="0" smtClean="0">
                <a:latin typeface="Garamond" panose="02020404030301010803" pitchFamily="18" charset="0"/>
              </a:rPr>
              <a:t>How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can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you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describe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your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attitude towards task </a:t>
            </a:r>
            <a:r>
              <a:rPr lang="en-US" sz="2800" dirty="0">
                <a:latin typeface="Garamond" panose="02020404030301010803" pitchFamily="18" charset="0"/>
              </a:rPr>
              <a:t>„</a:t>
            </a:r>
            <a:r>
              <a:rPr lang="pl-PL" sz="2800" dirty="0">
                <a:latin typeface="Garamond" panose="02020404030301010803" pitchFamily="18" charset="0"/>
              </a:rPr>
              <a:t>Sun </a:t>
            </a:r>
            <a:r>
              <a:rPr lang="pl-PL" sz="2800" dirty="0" err="1">
                <a:latin typeface="Garamond" panose="02020404030301010803" pitchFamily="18" charset="0"/>
              </a:rPr>
              <a:t>Salutation</a:t>
            </a:r>
            <a:r>
              <a:rPr lang="en-US" sz="2800" dirty="0">
                <a:latin typeface="Garamond" panose="02020404030301010803" pitchFamily="18" charset="0"/>
              </a:rPr>
              <a:t>" and "The Tree</a:t>
            </a:r>
            <a:r>
              <a:rPr lang="en-US" sz="2800" dirty="0" smtClean="0">
                <a:latin typeface="Garamond" panose="02020404030301010803" pitchFamily="18" charset="0"/>
              </a:rPr>
              <a:t>"</a:t>
            </a:r>
            <a:r>
              <a:rPr lang="en-US" dirty="0" smtClean="0">
                <a:latin typeface="Garamond" panose="02020404030301010803" pitchFamily="18" charset="0"/>
              </a:rPr>
              <a:t>.</a:t>
            </a:r>
            <a:endParaRPr lang="pl-PL" dirty="0" smtClean="0">
              <a:latin typeface="Garamond" panose="02020404030301010803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You can tick more answers:</a:t>
            </a:r>
          </a:p>
          <a:p>
            <a:pPr algn="just">
              <a:buNone/>
            </a:pPr>
            <a:r>
              <a:rPr lang="en-US" dirty="0">
                <a:latin typeface="Garamond" panose="02020404030301010803" pitchFamily="18" charset="0"/>
              </a:rPr>
              <a:t>a) immediately I criticized and I forestalled the task</a:t>
            </a:r>
          </a:p>
          <a:p>
            <a:pPr algn="just">
              <a:buNone/>
            </a:pPr>
            <a:r>
              <a:rPr lang="en-US" dirty="0">
                <a:latin typeface="Garamond" panose="02020404030301010803" pitchFamily="18" charset="0"/>
              </a:rPr>
              <a:t>b) </a:t>
            </a:r>
            <a:r>
              <a:rPr lang="pl-PL" dirty="0" smtClean="0">
                <a:latin typeface="Garamond" panose="02020404030301010803" pitchFamily="18" charset="0"/>
              </a:rPr>
              <a:t>It </a:t>
            </a:r>
            <a:r>
              <a:rPr lang="en-US" dirty="0" smtClean="0">
                <a:latin typeface="Garamond" panose="02020404030301010803" pitchFamily="18" charset="0"/>
              </a:rPr>
              <a:t>was boring </a:t>
            </a:r>
            <a:r>
              <a:rPr lang="en-US" dirty="0">
                <a:latin typeface="Garamond" panose="02020404030301010803" pitchFamily="18" charset="0"/>
              </a:rPr>
              <a:t>but I saw </a:t>
            </a:r>
            <a:r>
              <a:rPr lang="en-US" dirty="0" err="1" smtClean="0">
                <a:latin typeface="Garamond" panose="02020404030301010803" pitchFamily="18" charset="0"/>
              </a:rPr>
              <a:t>th</a:t>
            </a:r>
            <a:r>
              <a:rPr lang="pl-PL" dirty="0">
                <a:latin typeface="Garamond" panose="02020404030301010803" pitchFamily="18" charset="0"/>
              </a:rPr>
              <a:t>e</a:t>
            </a:r>
            <a:r>
              <a:rPr lang="en-US" dirty="0" smtClean="0">
                <a:latin typeface="Garamond" panose="02020404030301010803" pitchFamily="18" charset="0"/>
              </a:rPr>
              <a:t> sense</a:t>
            </a:r>
            <a:r>
              <a:rPr lang="pl-PL" dirty="0" smtClean="0">
                <a:latin typeface="Garamond" panose="02020404030301010803" pitchFamily="18" charset="0"/>
              </a:rPr>
              <a:t> of </a:t>
            </a:r>
            <a:r>
              <a:rPr lang="pl-PL" dirty="0" err="1" smtClean="0">
                <a:latin typeface="Garamond" panose="02020404030301010803" pitchFamily="18" charset="0"/>
              </a:rPr>
              <a:t>them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and I decided to endure</a:t>
            </a:r>
          </a:p>
          <a:p>
            <a:pPr algn="just">
              <a:buNone/>
            </a:pPr>
            <a:r>
              <a:rPr lang="en-US" dirty="0">
                <a:latin typeface="Garamond" panose="02020404030301010803" pitchFamily="18" charset="0"/>
              </a:rPr>
              <a:t>c) </a:t>
            </a:r>
            <a:r>
              <a:rPr lang="pl-PL" dirty="0" smtClean="0">
                <a:latin typeface="Garamond" panose="02020404030301010803" pitchFamily="18" charset="0"/>
              </a:rPr>
              <a:t>It </a:t>
            </a:r>
            <a:r>
              <a:rPr lang="en-US" dirty="0" smtClean="0">
                <a:latin typeface="Garamond" panose="02020404030301010803" pitchFamily="18" charset="0"/>
              </a:rPr>
              <a:t>bored </a:t>
            </a:r>
            <a:r>
              <a:rPr lang="en-US" dirty="0">
                <a:latin typeface="Garamond" panose="02020404030301010803" pitchFamily="18" charset="0"/>
              </a:rPr>
              <a:t>me, but </a:t>
            </a:r>
            <a:r>
              <a:rPr lang="pl-PL" dirty="0" smtClean="0">
                <a:latin typeface="Garamond" panose="02020404030301010803" pitchFamily="18" charset="0"/>
              </a:rPr>
              <a:t>I </a:t>
            </a:r>
            <a:r>
              <a:rPr lang="en-US" dirty="0" smtClean="0">
                <a:latin typeface="Garamond" panose="02020404030301010803" pitchFamily="18" charset="0"/>
              </a:rPr>
              <a:t>diversified </a:t>
            </a:r>
            <a:r>
              <a:rPr lang="pl-PL" dirty="0" err="1" smtClean="0">
                <a:latin typeface="Garamond" panose="02020404030301010803" pitchFamily="18" charset="0"/>
              </a:rPr>
              <a:t>exercises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to my liking</a:t>
            </a:r>
          </a:p>
          <a:p>
            <a:pPr algn="just">
              <a:buNone/>
            </a:pPr>
            <a:r>
              <a:rPr lang="en-US" dirty="0">
                <a:latin typeface="Garamond" panose="02020404030301010803" pitchFamily="18" charset="0"/>
              </a:rPr>
              <a:t>d) I like to experience new things</a:t>
            </a:r>
          </a:p>
          <a:p>
            <a:pPr algn="just">
              <a:buNone/>
            </a:pPr>
            <a:r>
              <a:rPr lang="en-US" dirty="0">
                <a:latin typeface="Garamond" panose="02020404030301010803" pitchFamily="18" charset="0"/>
              </a:rPr>
              <a:t>e) </a:t>
            </a:r>
            <a:r>
              <a:rPr lang="en-US" b="1" dirty="0">
                <a:latin typeface="Garamond" panose="02020404030301010803" pitchFamily="18" charset="0"/>
              </a:rPr>
              <a:t>I see </a:t>
            </a:r>
            <a:r>
              <a:rPr lang="en-US" dirty="0">
                <a:latin typeface="Garamond" panose="02020404030301010803" pitchFamily="18" charset="0"/>
              </a:rPr>
              <a:t>the positive effects of </a:t>
            </a:r>
            <a:r>
              <a:rPr lang="en-US" dirty="0" smtClean="0">
                <a:latin typeface="Garamond" panose="02020404030301010803" pitchFamily="18" charset="0"/>
              </a:rPr>
              <a:t>exercise</a:t>
            </a:r>
            <a:r>
              <a:rPr lang="pl-PL" dirty="0" smtClean="0">
                <a:latin typeface="Garamond" panose="02020404030301010803" pitchFamily="18" charset="0"/>
              </a:rPr>
              <a:t>s for me</a:t>
            </a:r>
            <a:r>
              <a:rPr lang="en-US" dirty="0" smtClean="0">
                <a:latin typeface="Garamond" panose="02020404030301010803" pitchFamily="18" charset="0"/>
              </a:rPr>
              <a:t> /</a:t>
            </a:r>
            <a:r>
              <a:rPr lang="pl-PL" b="1" dirty="0" smtClean="0">
                <a:latin typeface="Garamond" panose="02020404030301010803" pitchFamily="18" charset="0"/>
              </a:rPr>
              <a:t>I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  <a:r>
              <a:rPr lang="en-US" b="1" dirty="0">
                <a:latin typeface="Garamond" panose="02020404030301010803" pitchFamily="18" charset="0"/>
              </a:rPr>
              <a:t>do not see </a:t>
            </a:r>
            <a:r>
              <a:rPr lang="en-US" dirty="0">
                <a:latin typeface="Garamond" panose="02020404030301010803" pitchFamily="18" charset="0"/>
              </a:rPr>
              <a:t>the positive effects of </a:t>
            </a:r>
            <a:r>
              <a:rPr lang="en-US" dirty="0" smtClean="0">
                <a:latin typeface="Garamond" panose="02020404030301010803" pitchFamily="18" charset="0"/>
              </a:rPr>
              <a:t>exercise</a:t>
            </a:r>
            <a:r>
              <a:rPr lang="pl-PL" dirty="0" smtClean="0">
                <a:latin typeface="Garamond" panose="02020404030301010803" pitchFamily="18" charset="0"/>
              </a:rPr>
              <a:t> for me</a:t>
            </a:r>
            <a:endParaRPr lang="en-US" dirty="0">
              <a:latin typeface="Garamond" panose="02020404030301010803" pitchFamily="18" charset="0"/>
            </a:endParaRPr>
          </a:p>
          <a:p>
            <a:pPr algn="just">
              <a:buNone/>
            </a:pPr>
            <a:r>
              <a:rPr lang="en-US" dirty="0">
                <a:latin typeface="Garamond" panose="02020404030301010803" pitchFamily="18" charset="0"/>
              </a:rPr>
              <a:t>f) I </a:t>
            </a:r>
            <a:r>
              <a:rPr lang="en-US" dirty="0" err="1" smtClean="0">
                <a:latin typeface="Garamond" panose="02020404030301010803" pitchFamily="18" charset="0"/>
              </a:rPr>
              <a:t>hav</a:t>
            </a:r>
            <a:r>
              <a:rPr lang="pl-PL" dirty="0" smtClean="0">
                <a:latin typeface="Garamond" panose="02020404030301010803" pitchFamily="18" charset="0"/>
              </a:rPr>
              <a:t>e </a:t>
            </a:r>
            <a:r>
              <a:rPr lang="pl-PL" dirty="0" err="1" smtClean="0">
                <a:latin typeface="Garamond" panose="02020404030301010803" pitchFamily="18" charset="0"/>
              </a:rPr>
              <a:t>been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suggested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the opinion of others and </a:t>
            </a:r>
            <a:r>
              <a:rPr lang="pl-PL" dirty="0" err="1" smtClean="0">
                <a:latin typeface="Garamond" panose="02020404030301010803" pitchFamily="18" charset="0"/>
              </a:rPr>
              <a:t>have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had</a:t>
            </a:r>
            <a:r>
              <a:rPr lang="pl-PL" dirty="0" smtClean="0">
                <a:latin typeface="Garamond" panose="02020404030301010803" pitchFamily="18" charset="0"/>
              </a:rPr>
              <a:t> the same </a:t>
            </a:r>
            <a:r>
              <a:rPr lang="pl-PL" dirty="0" err="1" smtClean="0">
                <a:latin typeface="Garamond" panose="02020404030301010803" pitchFamily="18" charset="0"/>
              </a:rPr>
              <a:t>attitude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towards </a:t>
            </a:r>
            <a:r>
              <a:rPr lang="en-US" dirty="0" smtClean="0">
                <a:latin typeface="Garamond" panose="02020404030301010803" pitchFamily="18" charset="0"/>
              </a:rPr>
              <a:t>task</a:t>
            </a:r>
            <a:r>
              <a:rPr lang="pl-PL" dirty="0" smtClean="0">
                <a:latin typeface="Garamond" panose="02020404030301010803" pitchFamily="18" charset="0"/>
              </a:rPr>
              <a:t>s</a:t>
            </a:r>
          </a:p>
          <a:p>
            <a:pPr algn="just">
              <a:buNone/>
            </a:pPr>
            <a:r>
              <a:rPr lang="en-US" dirty="0" smtClean="0">
                <a:latin typeface="Garamond" panose="02020404030301010803" pitchFamily="18" charset="0"/>
              </a:rPr>
              <a:t>g</a:t>
            </a:r>
            <a:r>
              <a:rPr lang="en-US" dirty="0">
                <a:latin typeface="Garamond" panose="02020404030301010803" pitchFamily="18" charset="0"/>
              </a:rPr>
              <a:t>) </a:t>
            </a:r>
            <a:r>
              <a:rPr lang="pl-PL" dirty="0">
                <a:latin typeface="Garamond" panose="02020404030301010803" pitchFamily="18" charset="0"/>
              </a:rPr>
              <a:t>I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searched for additional information, videos of the exercises, </a:t>
            </a:r>
            <a:r>
              <a:rPr lang="en-US" dirty="0" err="1">
                <a:latin typeface="Garamond" panose="02020404030301010803" pitchFamily="18" charset="0"/>
              </a:rPr>
              <a:t>etc</a:t>
            </a:r>
            <a:endParaRPr lang="en-US" dirty="0">
              <a:latin typeface="Garamond" panose="02020404030301010803" pitchFamily="18" charset="0"/>
            </a:endParaRPr>
          </a:p>
          <a:p>
            <a:pPr algn="just">
              <a:buNone/>
            </a:pPr>
            <a:r>
              <a:rPr lang="en-US" dirty="0">
                <a:latin typeface="Garamond" panose="02020404030301010803" pitchFamily="18" charset="0"/>
              </a:rPr>
              <a:t>h) </a:t>
            </a:r>
            <a:r>
              <a:rPr lang="pl-PL" dirty="0" smtClean="0">
                <a:latin typeface="Garamond" panose="02020404030301010803" pitchFamily="18" charset="0"/>
              </a:rPr>
              <a:t>I </a:t>
            </a:r>
            <a:r>
              <a:rPr lang="en-US" dirty="0" smtClean="0">
                <a:latin typeface="Garamond" panose="02020404030301010803" pitchFamily="18" charset="0"/>
              </a:rPr>
              <a:t>practiced </a:t>
            </a:r>
            <a:r>
              <a:rPr lang="en-US" dirty="0">
                <a:latin typeface="Garamond" panose="02020404030301010803" pitchFamily="18" charset="0"/>
              </a:rPr>
              <a:t>my endurance</a:t>
            </a:r>
          </a:p>
          <a:p>
            <a:pPr algn="just">
              <a:buNone/>
            </a:pPr>
            <a:r>
              <a:rPr lang="en-US" dirty="0" err="1">
                <a:latin typeface="Garamond" panose="02020404030301010803" pitchFamily="18" charset="0"/>
              </a:rPr>
              <a:t>i</a:t>
            </a:r>
            <a:r>
              <a:rPr lang="en-US" dirty="0">
                <a:latin typeface="Garamond" panose="02020404030301010803" pitchFamily="18" charset="0"/>
              </a:rPr>
              <a:t>) With </a:t>
            </a:r>
            <a:r>
              <a:rPr lang="en-US" dirty="0" smtClean="0">
                <a:latin typeface="Garamond" panose="02020404030301010803" pitchFamily="18" charset="0"/>
              </a:rPr>
              <a:t>the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systematic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doing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of </a:t>
            </a:r>
            <a:r>
              <a:rPr lang="en-US" dirty="0" smtClean="0">
                <a:latin typeface="Garamond" panose="02020404030301010803" pitchFamily="18" charset="0"/>
              </a:rPr>
              <a:t>exercise</a:t>
            </a:r>
            <a:r>
              <a:rPr lang="pl-PL" dirty="0" smtClean="0">
                <a:latin typeface="Garamond" panose="02020404030301010803" pitchFamily="18" charset="0"/>
              </a:rPr>
              <a:t>s I </a:t>
            </a:r>
            <a:r>
              <a:rPr lang="pl-PL" dirty="0" err="1" smtClean="0">
                <a:latin typeface="Garamond" panose="02020404030301010803" pitchFamily="18" charset="0"/>
              </a:rPr>
              <a:t>found</a:t>
            </a:r>
            <a:r>
              <a:rPr lang="en-US" dirty="0" smtClean="0">
                <a:latin typeface="Garamond" panose="02020404030301010803" pitchFamily="18" charset="0"/>
              </a:rPr>
              <a:t> pleasure</a:t>
            </a:r>
            <a:r>
              <a:rPr lang="pl-PL" dirty="0" smtClean="0">
                <a:latin typeface="Garamond" panose="02020404030301010803" pitchFamily="18" charset="0"/>
              </a:rPr>
              <a:t> and I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 err="1" smtClean="0">
                <a:latin typeface="Garamond" panose="02020404030301010803" pitchFamily="18" charset="0"/>
              </a:rPr>
              <a:t>underst</a:t>
            </a:r>
            <a:r>
              <a:rPr lang="pl-PL" dirty="0" err="1" smtClean="0">
                <a:latin typeface="Garamond" panose="02020404030301010803" pitchFamily="18" charset="0"/>
              </a:rPr>
              <a:t>oo</a:t>
            </a:r>
            <a:r>
              <a:rPr lang="en-US" dirty="0" smtClean="0">
                <a:latin typeface="Garamond" panose="02020404030301010803" pitchFamily="18" charset="0"/>
              </a:rPr>
              <a:t>d </a:t>
            </a:r>
            <a:r>
              <a:rPr lang="en-US" dirty="0">
                <a:latin typeface="Garamond" panose="02020404030301010803" pitchFamily="18" charset="0"/>
              </a:rPr>
              <a:t>the meaning</a:t>
            </a:r>
          </a:p>
          <a:p>
            <a:pPr algn="just">
              <a:buNone/>
            </a:pPr>
            <a:r>
              <a:rPr lang="en-US" dirty="0">
                <a:latin typeface="Garamond" panose="02020404030301010803" pitchFamily="18" charset="0"/>
              </a:rPr>
              <a:t>j) </a:t>
            </a:r>
            <a:r>
              <a:rPr lang="pl-PL" dirty="0" err="1" smtClean="0">
                <a:latin typeface="Garamond" panose="02020404030301010803" pitchFamily="18" charset="0"/>
              </a:rPr>
              <a:t>I`m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continuing</a:t>
            </a:r>
            <a:r>
              <a:rPr lang="pl-PL" dirty="0" smtClean="0">
                <a:latin typeface="Garamond" panose="02020404030301010803" pitchFamily="18" charset="0"/>
              </a:rPr>
              <a:t> to </a:t>
            </a:r>
            <a:r>
              <a:rPr lang="pl-PL" dirty="0" err="1" smtClean="0">
                <a:latin typeface="Garamond" panose="02020404030301010803" pitchFamily="18" charset="0"/>
              </a:rPr>
              <a:t>train</a:t>
            </a:r>
            <a:r>
              <a:rPr lang="pl-PL" dirty="0" smtClean="0">
                <a:latin typeface="Garamond" panose="02020404030301010803" pitchFamily="18" charset="0"/>
              </a:rPr>
              <a:t> my body and </a:t>
            </a:r>
            <a:r>
              <a:rPr lang="pl-PL" dirty="0" err="1" smtClean="0">
                <a:latin typeface="Garamond" panose="02020404030301010803" pitchFamily="18" charset="0"/>
              </a:rPr>
              <a:t>mind</a:t>
            </a:r>
            <a:r>
              <a:rPr lang="pl-PL" dirty="0" smtClean="0">
                <a:latin typeface="Garamond" panose="02020404030301010803" pitchFamily="18" charset="0"/>
              </a:rPr>
              <a:t>. I </a:t>
            </a:r>
            <a:r>
              <a:rPr lang="pl-PL" dirty="0" err="1" smtClean="0">
                <a:latin typeface="Garamond" panose="02020404030301010803" pitchFamily="18" charset="0"/>
              </a:rPr>
              <a:t>spend</a:t>
            </a:r>
            <a:r>
              <a:rPr lang="pl-PL" dirty="0" smtClean="0">
                <a:latin typeface="Garamond" panose="02020404030301010803" pitchFamily="18" charset="0"/>
              </a:rPr>
              <a:t> minimum 4 </a:t>
            </a:r>
            <a:r>
              <a:rPr lang="pl-PL" dirty="0" err="1" smtClean="0">
                <a:latin typeface="Garamond" panose="02020404030301010803" pitchFamily="18" charset="0"/>
              </a:rPr>
              <a:t>minutes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doing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various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exercises</a:t>
            </a:r>
            <a:r>
              <a:rPr lang="pl-PL" dirty="0" smtClean="0">
                <a:latin typeface="Garamond" panose="02020404030301010803" pitchFamily="18" charset="0"/>
              </a:rPr>
              <a:t> to </a:t>
            </a:r>
            <a:r>
              <a:rPr lang="pl-PL" dirty="0" err="1" smtClean="0">
                <a:latin typeface="Garamond" panose="02020404030301010803" pitchFamily="18" charset="0"/>
              </a:rPr>
              <a:t>relax</a:t>
            </a:r>
            <a:r>
              <a:rPr lang="pl-PL" dirty="0" smtClean="0">
                <a:latin typeface="Garamond" panose="02020404030301010803" pitchFamily="18" charset="0"/>
              </a:rPr>
              <a:t> and </a:t>
            </a:r>
            <a:r>
              <a:rPr lang="pl-PL" dirty="0" err="1" smtClean="0">
                <a:latin typeface="Garamond" panose="02020404030301010803" pitchFamily="18" charset="0"/>
              </a:rPr>
              <a:t>focuse</a:t>
            </a:r>
            <a:r>
              <a:rPr lang="pl-PL" dirty="0" smtClean="0">
                <a:latin typeface="Garamond" panose="02020404030301010803" pitchFamily="18" charset="0"/>
              </a:rPr>
              <a:t> my </a:t>
            </a:r>
            <a:r>
              <a:rPr lang="pl-PL" dirty="0" err="1" smtClean="0">
                <a:latin typeface="Garamond" panose="02020404030301010803" pitchFamily="18" charset="0"/>
              </a:rPr>
              <a:t>concentration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every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day</a:t>
            </a:r>
            <a:r>
              <a:rPr lang="pl-PL" dirty="0" smtClean="0">
                <a:latin typeface="Garamond" panose="02020404030301010803" pitchFamily="18" charset="0"/>
              </a:rPr>
              <a:t>.</a:t>
            </a:r>
            <a:endParaRPr lang="en-US" dirty="0">
              <a:latin typeface="Garamond" panose="02020404030301010803" pitchFamily="18" charset="0"/>
            </a:endParaRPr>
          </a:p>
          <a:p>
            <a:pPr algn="just">
              <a:buNone/>
            </a:pPr>
            <a:r>
              <a:rPr lang="en-US" dirty="0">
                <a:latin typeface="Garamond" panose="02020404030301010803" pitchFamily="18" charset="0"/>
              </a:rPr>
              <a:t>k) </a:t>
            </a:r>
            <a:r>
              <a:rPr lang="pl-PL" dirty="0" smtClean="0">
                <a:latin typeface="Garamond" panose="02020404030301010803" pitchFamily="18" charset="0"/>
              </a:rPr>
              <a:t>It  </a:t>
            </a:r>
            <a:r>
              <a:rPr lang="pl-PL" dirty="0" err="1" smtClean="0">
                <a:latin typeface="Garamond" panose="02020404030301010803" pitchFamily="18" charset="0"/>
              </a:rPr>
              <a:t>has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been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completely useless to </a:t>
            </a:r>
            <a:r>
              <a:rPr lang="en-US" dirty="0" smtClean="0">
                <a:latin typeface="Garamond" panose="02020404030301010803" pitchFamily="18" charset="0"/>
              </a:rPr>
              <a:t>me</a:t>
            </a:r>
            <a:r>
              <a:rPr lang="pl-PL" dirty="0" smtClean="0">
                <a:latin typeface="Garamond" panose="02020404030301010803" pitchFamily="18" charset="0"/>
              </a:rPr>
              <a:t>. I do not do </a:t>
            </a:r>
            <a:r>
              <a:rPr lang="pl-PL" dirty="0" err="1" smtClean="0">
                <a:latin typeface="Garamond" panose="02020404030301010803" pitchFamily="18" charset="0"/>
              </a:rPr>
              <a:t>any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short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exercises</a:t>
            </a:r>
            <a:r>
              <a:rPr lang="pl-PL" dirty="0" smtClean="0">
                <a:latin typeface="Garamond" panose="02020404030301010803" pitchFamily="18" charset="0"/>
              </a:rPr>
              <a:t> to </a:t>
            </a:r>
            <a:r>
              <a:rPr lang="pl-PL" dirty="0" err="1" smtClean="0">
                <a:latin typeface="Garamond" panose="02020404030301010803" pitchFamily="18" charset="0"/>
              </a:rPr>
              <a:t>relax</a:t>
            </a:r>
            <a:r>
              <a:rPr lang="pl-PL" dirty="0" smtClean="0">
                <a:latin typeface="Garamond" panose="02020404030301010803" pitchFamily="18" charset="0"/>
              </a:rPr>
              <a:t> my body and </a:t>
            </a:r>
            <a:r>
              <a:rPr lang="pl-PL" dirty="0" err="1" smtClean="0">
                <a:latin typeface="Garamond" panose="02020404030301010803" pitchFamily="18" charset="0"/>
              </a:rPr>
              <a:t>mind</a:t>
            </a:r>
            <a:r>
              <a:rPr lang="pl-PL" dirty="0" smtClean="0">
                <a:latin typeface="Garamond" panose="02020404030301010803" pitchFamily="18" charset="0"/>
              </a:rPr>
              <a:t>.</a:t>
            </a:r>
          </a:p>
          <a:p>
            <a:pPr algn="just">
              <a:buNone/>
            </a:pPr>
            <a:r>
              <a:rPr lang="pl-PL" dirty="0" smtClean="0">
                <a:latin typeface="Garamond" panose="02020404030301010803" pitchFamily="18" charset="0"/>
              </a:rPr>
              <a:t>l) </a:t>
            </a:r>
            <a:r>
              <a:rPr lang="pl-PL" dirty="0" err="1" smtClean="0">
                <a:latin typeface="Garamond" panose="02020404030301010803" pitchFamily="18" charset="0"/>
              </a:rPr>
              <a:t>Other</a:t>
            </a:r>
            <a:r>
              <a:rPr lang="pl-PL" dirty="0" smtClean="0">
                <a:latin typeface="Garamond" panose="02020404030301010803" pitchFamily="18" charset="0"/>
              </a:rPr>
              <a:t> </a:t>
            </a:r>
            <a:r>
              <a:rPr lang="pl-PL" dirty="0" err="1" smtClean="0">
                <a:latin typeface="Garamond" panose="02020404030301010803" pitchFamily="18" charset="0"/>
              </a:rPr>
              <a:t>answer</a:t>
            </a:r>
            <a:r>
              <a:rPr lang="pl-PL" dirty="0" smtClean="0">
                <a:latin typeface="Garamond" panose="02020404030301010803" pitchFamily="18" charset="0"/>
              </a:rPr>
              <a:t> / </a:t>
            </a:r>
            <a:r>
              <a:rPr lang="pl-PL" dirty="0" err="1" smtClean="0">
                <a:latin typeface="Garamond" panose="02020404030301010803" pitchFamily="18" charset="0"/>
              </a:rPr>
              <a:t>comments</a:t>
            </a:r>
            <a:r>
              <a:rPr lang="pl-PL" dirty="0" smtClean="0">
                <a:latin typeface="Garamond" panose="02020404030301010803" pitchFamily="18" charset="0"/>
              </a:rPr>
              <a:t>:</a:t>
            </a:r>
          </a:p>
          <a:p>
            <a:pPr algn="just">
              <a:buNone/>
            </a:pPr>
            <a:r>
              <a:rPr lang="pl-PL" dirty="0" smtClean="0">
                <a:latin typeface="Garamond" panose="02020404030301010803" pitchFamily="18" charset="0"/>
              </a:rPr>
              <a:t>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dirty="0">
              <a:latin typeface="Garamond" panose="02020404030301010803" pitchFamily="18" charset="0"/>
            </a:endParaRPr>
          </a:p>
          <a:p>
            <a:pPr algn="just">
              <a:buNone/>
            </a:pPr>
            <a:r>
              <a:rPr lang="en-US" b="1" dirty="0">
                <a:latin typeface="Garamond" panose="02020404030301010803" pitchFamily="18" charset="0"/>
              </a:rPr>
              <a:t>ASSESSMENT </a:t>
            </a:r>
            <a:r>
              <a:rPr lang="en-US" b="1" dirty="0" smtClean="0">
                <a:latin typeface="Garamond" panose="02020404030301010803" pitchFamily="18" charset="0"/>
              </a:rPr>
              <a:t>OF</a:t>
            </a:r>
            <a:r>
              <a:rPr lang="pl-PL" b="1" dirty="0" smtClean="0">
                <a:latin typeface="Garamond" panose="02020404030301010803" pitchFamily="18" charset="0"/>
              </a:rPr>
              <a:t> MY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  <a:r>
              <a:rPr lang="en-US" b="1" dirty="0">
                <a:latin typeface="Garamond" panose="02020404030301010803" pitchFamily="18" charset="0"/>
              </a:rPr>
              <a:t>COMMITMENT and self-discipline (4 min. A day for 10 </a:t>
            </a:r>
            <a:r>
              <a:rPr lang="en-US" b="1" dirty="0" smtClean="0">
                <a:latin typeface="Garamond" panose="02020404030301010803" pitchFamily="18" charset="0"/>
              </a:rPr>
              <a:t>days</a:t>
            </a:r>
            <a:r>
              <a:rPr lang="pl-PL" b="1" dirty="0">
                <a:latin typeface="Garamond" panose="02020404030301010803" pitchFamily="18" charset="0"/>
              </a:rPr>
              <a:t> </a:t>
            </a:r>
            <a:r>
              <a:rPr lang="pl-PL" b="1" dirty="0" err="1" smtClean="0">
                <a:latin typeface="Garamond" panose="02020404030301010803" pitchFamily="18" charset="0"/>
              </a:rPr>
              <a:t>or</a:t>
            </a:r>
            <a:r>
              <a:rPr lang="pl-PL" b="1" dirty="0" smtClean="0">
                <a:latin typeface="Garamond" panose="02020404030301010803" pitchFamily="18" charset="0"/>
              </a:rPr>
              <a:t> </a:t>
            </a:r>
            <a:r>
              <a:rPr lang="pl-PL" b="1" dirty="0" err="1" smtClean="0">
                <a:latin typeface="Garamond" panose="02020404030301010803" pitchFamily="18" charset="0"/>
              </a:rPr>
              <a:t>longer</a:t>
            </a:r>
            <a:r>
              <a:rPr lang="pl-PL" b="1" dirty="0" smtClean="0">
                <a:latin typeface="Garamond" panose="02020404030301010803" pitchFamily="18" charset="0"/>
              </a:rPr>
              <a:t> </a:t>
            </a:r>
            <a:r>
              <a:rPr lang="pl-PL" b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</a:t>
            </a:r>
            <a:r>
              <a:rPr lang="en-US" b="1" dirty="0" smtClean="0">
                <a:latin typeface="Garamond" panose="02020404030301010803" pitchFamily="18" charset="0"/>
              </a:rPr>
              <a:t>)</a:t>
            </a:r>
            <a:endParaRPr lang="pl-PL" b="1" dirty="0" smtClean="0">
              <a:latin typeface="Garamond" panose="02020404030301010803" pitchFamily="18" charset="0"/>
            </a:endParaRPr>
          </a:p>
          <a:p>
            <a:pPr algn="just">
              <a:buNone/>
            </a:pPr>
            <a:r>
              <a:rPr lang="pl-PL" b="1" dirty="0" smtClean="0">
                <a:latin typeface="Garamond" panose="02020404030301010803" pitchFamily="18" charset="0"/>
              </a:rPr>
              <a:t>(from 0 do max 6)</a:t>
            </a:r>
            <a:r>
              <a:rPr lang="pl-PL" dirty="0" smtClean="0">
                <a:latin typeface="Garamond" pitchFamily="18" charset="0"/>
              </a:rPr>
              <a:t> …………………………………………… </a:t>
            </a:r>
          </a:p>
          <a:p>
            <a:pPr algn="just">
              <a:buNone/>
            </a:pPr>
            <a:endParaRPr lang="pl-PL" dirty="0" smtClean="0">
              <a:latin typeface="Garamond" pitchFamily="18" charset="0"/>
            </a:endParaRPr>
          </a:p>
          <a:p>
            <a:pPr marL="571500" indent="-571500">
              <a:buNone/>
            </a:pPr>
            <a:endParaRPr lang="pl-PL" dirty="0" smtClean="0">
              <a:latin typeface="Garamond" pitchFamily="18" charset="0"/>
            </a:endParaRPr>
          </a:p>
          <a:p>
            <a:pPr marL="514350" indent="-514350">
              <a:buNone/>
            </a:pPr>
            <a:endParaRPr lang="pl-P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4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88984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Print</a:t>
            </a:r>
            <a:r>
              <a:rPr lang="pl-PL" sz="24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, </a:t>
            </a:r>
            <a:r>
              <a:rPr lang="pl-PL" sz="2400" b="1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fill</a:t>
            </a:r>
            <a:r>
              <a:rPr lang="pl-PL" sz="24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in and </a:t>
            </a:r>
            <a:r>
              <a:rPr lang="pl-PL" sz="2400" b="1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attach</a:t>
            </a:r>
            <a:r>
              <a:rPr lang="pl-PL" sz="24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</a:t>
            </a:r>
            <a:r>
              <a:rPr lang="pl-PL" sz="2400" b="1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slides</a:t>
            </a:r>
            <a:r>
              <a:rPr lang="pl-PL" sz="24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3</a:t>
            </a:r>
            <a:r>
              <a:rPr lang="pl-PL" sz="2400" b="1" dirty="0">
                <a:solidFill>
                  <a:srgbClr val="00B050"/>
                </a:solidFill>
                <a:latin typeface="Garamond" panose="02020404030301010803" pitchFamily="18" charset="0"/>
              </a:rPr>
              <a:t>, </a:t>
            </a:r>
            <a:r>
              <a:rPr lang="pl-PL" sz="24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8, 9</a:t>
            </a:r>
            <a:r>
              <a:rPr lang="pl-PL" sz="2400" b="1" dirty="0">
                <a:solidFill>
                  <a:srgbClr val="00B050"/>
                </a:solidFill>
                <a:latin typeface="Garamond" panose="02020404030301010803" pitchFamily="18" charset="0"/>
              </a:rPr>
              <a:t>, 10</a:t>
            </a:r>
          </a:p>
          <a:p>
            <a:pPr algn="ctr"/>
            <a:r>
              <a:rPr lang="pl-PL" sz="2400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Bring</a:t>
            </a:r>
            <a:r>
              <a:rPr lang="pl-PL" sz="240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</a:t>
            </a:r>
            <a:r>
              <a:rPr lang="pl-PL" sz="2400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your</a:t>
            </a:r>
            <a:r>
              <a:rPr lang="pl-PL" sz="240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</a:t>
            </a:r>
            <a:r>
              <a:rPr lang="pl-PL" sz="2400" dirty="0" err="1">
                <a:solidFill>
                  <a:srgbClr val="00B050"/>
                </a:solidFill>
                <a:latin typeface="Garamond" panose="02020404030301010803" pitchFamily="18" charset="0"/>
              </a:rPr>
              <a:t>C</a:t>
            </a:r>
            <a:r>
              <a:rPr lang="pl-PL" sz="2400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areer</a:t>
            </a:r>
            <a:r>
              <a:rPr lang="pl-PL" sz="240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Portfolio to </a:t>
            </a:r>
            <a:r>
              <a:rPr lang="pl-PL" sz="2400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your</a:t>
            </a:r>
            <a:r>
              <a:rPr lang="pl-PL" sz="240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tutor in January</a:t>
            </a:r>
          </a:p>
          <a:p>
            <a:pPr algn="ctr"/>
            <a:r>
              <a:rPr lang="pl-PL" sz="240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HIGH FIVE!</a:t>
            </a:r>
            <a:endParaRPr lang="pl-PL" sz="240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https://encrypted-tbn3.gstatic.com/images?q=tbn:ANd9GcTLQJmrfSTEGuAk5jE012Xh8gro1qjIn8SbUEoMiv8Uorzjpfpnq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143125" cy="26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80331" y="5469290"/>
            <a:ext cx="7272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>
                <a:latin typeface="Garamond" panose="02020404030301010803" pitchFamily="18" charset="0"/>
                <a:hlinkClick r:id="rId3"/>
              </a:rPr>
              <a:t>https</a:t>
            </a:r>
            <a:r>
              <a:rPr lang="pl-PL" sz="1100">
                <a:latin typeface="Garamond" panose="02020404030301010803" pitchFamily="18" charset="0"/>
                <a:hlinkClick r:id="rId3"/>
              </a:rPr>
              <a:t>://</a:t>
            </a:r>
            <a:r>
              <a:rPr lang="pl-PL" sz="1100" smtClean="0">
                <a:latin typeface="Garamond" panose="02020404030301010803" pitchFamily="18" charset="0"/>
                <a:hlinkClick r:id="rId3"/>
              </a:rPr>
              <a:t>encryptedtbn3.gstatic.com/images?q=tbn:ANd9GcTLQJmrfSTEGuAk5jE012Xh8gro1qjIn8SbUEoMiv8UorzjpfpnqQ</a:t>
            </a:r>
            <a:r>
              <a:rPr lang="pl-PL" sz="1100" dirty="0" smtClean="0">
                <a:latin typeface="Garamond" panose="02020404030301010803" pitchFamily="18" charset="0"/>
              </a:rPr>
              <a:t> </a:t>
            </a:r>
            <a:endParaRPr lang="pl-PL" sz="1100" dirty="0">
              <a:latin typeface="Garamond" panose="02020404030301010803" pitchFamily="18" charset="0"/>
            </a:endParaRPr>
          </a:p>
        </p:txBody>
      </p:sp>
      <p:pic>
        <p:nvPicPr>
          <p:cNvPr id="1028" name="Picture 4" descr="https://encrypted-tbn0.gstatic.com/images?q=tbn:ANd9GcS1-BShHX6J52PV6zYo2U_Hd9TsNKnCulaVpSCFmyzALg03TIIIi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7"/>
            <a:ext cx="2088231" cy="257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95536" y="5622647"/>
            <a:ext cx="70567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>
                <a:hlinkClick r:id="rId5"/>
              </a:rPr>
              <a:t>https://</a:t>
            </a:r>
            <a:r>
              <a:rPr lang="pl-PL" sz="1100" dirty="0" smtClean="0">
                <a:hlinkClick r:id="rId5"/>
              </a:rPr>
              <a:t>encrypted-tbn0.gstatic.com/images?q=tbn:ANd9GcS1BShHX6J52PV6zYo2U_Hd9TsNKnCulaVpSCFmyzALg03TIIIiw</a:t>
            </a:r>
            <a:r>
              <a:rPr lang="pl-PL" sz="1100" dirty="0" smtClean="0"/>
              <a:t> </a:t>
            </a:r>
            <a:endParaRPr lang="pl-PL" sz="1100" dirty="0"/>
          </a:p>
        </p:txBody>
      </p:sp>
      <p:pic>
        <p:nvPicPr>
          <p:cNvPr id="1030" name="Picture 6" descr="https://encrypted-tbn0.gstatic.com/images?q=tbn:ANd9GcSYU4-IwlxYOUtrH4PmH9RU5sFG2e26skITOlk52nbnqo8dDeo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011" y="2772110"/>
            <a:ext cx="1872208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95536" y="5841935"/>
            <a:ext cx="67687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>
                <a:hlinkClick r:id="rId7"/>
              </a:rPr>
              <a:t>https://</a:t>
            </a:r>
            <a:r>
              <a:rPr lang="pl-PL" sz="1100" dirty="0" smtClean="0">
                <a:hlinkClick r:id="rId7"/>
              </a:rPr>
              <a:t>encrypted-tbn0.gstatic.com/images?q=tbn:ANd9GcSYU4-IwlxYOUtrH4PmH9RU5sFG2e26skITOlk52nbnqo8dDeo4</a:t>
            </a:r>
            <a:r>
              <a:rPr lang="pl-PL" sz="1100" dirty="0" smtClean="0"/>
              <a:t> </a:t>
            </a:r>
            <a:endParaRPr lang="pl-PL" sz="1100" dirty="0"/>
          </a:p>
        </p:txBody>
      </p:sp>
      <p:pic>
        <p:nvPicPr>
          <p:cNvPr id="1034" name="Picture 10" descr="https://encrypted-tbn2.gstatic.com/images?q=tbn:ANd9GcRHkSAfTQnY4APixJphAF--EKf6SV4WmZjdokWNdq3logeetkK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2091" y="2788266"/>
            <a:ext cx="2124075" cy="264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23528" y="6039866"/>
            <a:ext cx="69127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>
                <a:hlinkClick r:id="rId9"/>
              </a:rPr>
              <a:t>https://encrypted-tbn2.gstatic.com/images?q=tbn:ANd9GcRHkSAfTQnY4APixJphAF--</a:t>
            </a:r>
            <a:r>
              <a:rPr lang="pl-PL" sz="1100" dirty="0" smtClean="0">
                <a:hlinkClick r:id="rId9"/>
              </a:rPr>
              <a:t>EKf6SV4WmZjdokWNdq3logeetkK0</a:t>
            </a:r>
            <a:r>
              <a:rPr lang="pl-PL" sz="1100" dirty="0" smtClean="0"/>
              <a:t> 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xmlns="" val="34311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491880" y="188640"/>
            <a:ext cx="5184576" cy="830997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l-PL" sz="4800" dirty="0" smtClean="0">
                <a:solidFill>
                  <a:schemeClr val="tx1"/>
                </a:solidFill>
                <a:latin typeface="Garamond" pitchFamily="18" charset="0"/>
              </a:rPr>
              <a:t>A </a:t>
            </a:r>
            <a:r>
              <a:rPr lang="pl-PL" sz="4800" dirty="0" err="1" smtClean="0">
                <a:solidFill>
                  <a:schemeClr val="tx1"/>
                </a:solidFill>
                <a:latin typeface="Garamond" pitchFamily="18" charset="0"/>
              </a:rPr>
              <a:t>short</a:t>
            </a:r>
            <a:r>
              <a:rPr lang="pl-PL" sz="48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4800" dirty="0" err="1" smtClean="0">
                <a:solidFill>
                  <a:schemeClr val="tx1"/>
                </a:solidFill>
                <a:latin typeface="Garamond" pitchFamily="18" charset="0"/>
              </a:rPr>
              <a:t>theory</a:t>
            </a:r>
            <a:r>
              <a:rPr lang="pl-PL" sz="4800" dirty="0" smtClean="0">
                <a:solidFill>
                  <a:schemeClr val="tx1"/>
                </a:solidFill>
                <a:latin typeface="Garamond" pitchFamily="18" charset="0"/>
              </a:rPr>
              <a:t>!!!</a:t>
            </a:r>
            <a:endParaRPr lang="pl-PL" sz="4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131840" y="1326419"/>
            <a:ext cx="568863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aramond" pitchFamily="18" charset="0"/>
              </a:rPr>
              <a:t>The mind and </a:t>
            </a:r>
            <a:r>
              <a:rPr lang="pl-PL" sz="2400" dirty="0" smtClean="0">
                <a:latin typeface="Garamond" pitchFamily="18" charset="0"/>
              </a:rPr>
              <a:t>the </a:t>
            </a:r>
            <a:r>
              <a:rPr lang="en-US" sz="2400" dirty="0" smtClean="0">
                <a:latin typeface="Garamond" pitchFamily="18" charset="0"/>
              </a:rPr>
              <a:t>body </a:t>
            </a:r>
            <a:r>
              <a:rPr lang="en-US" sz="2400" dirty="0">
                <a:latin typeface="Garamond" pitchFamily="18" charset="0"/>
              </a:rPr>
              <a:t>are </a:t>
            </a:r>
            <a:r>
              <a:rPr lang="en-US" sz="2400" dirty="0" smtClean="0">
                <a:latin typeface="Garamond" pitchFamily="18" charset="0"/>
              </a:rPr>
              <a:t>connected </a:t>
            </a:r>
            <a:endParaRPr lang="pl-PL" sz="2400" dirty="0" smtClean="0">
              <a:latin typeface="Garamond" pitchFamily="18" charset="0"/>
            </a:endParaRPr>
          </a:p>
          <a:p>
            <a:pPr algn="ctr"/>
            <a:r>
              <a:rPr lang="en-US" sz="2400" dirty="0" smtClean="0">
                <a:latin typeface="Garamond" pitchFamily="18" charset="0"/>
              </a:rPr>
              <a:t>"</a:t>
            </a:r>
            <a:r>
              <a:rPr lang="en-US" sz="2400" dirty="0">
                <a:latin typeface="Garamond" pitchFamily="18" charset="0"/>
              </a:rPr>
              <a:t>It is good to feel my whole body, and to be </a:t>
            </a:r>
            <a:r>
              <a:rPr lang="pl-PL" sz="2400" dirty="0" err="1" smtClean="0">
                <a:latin typeface="Garamond" pitchFamily="18" charset="0"/>
              </a:rPr>
              <a:t>fit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and </a:t>
            </a:r>
            <a:r>
              <a:rPr lang="en-US" sz="2400" dirty="0" err="1" smtClean="0">
                <a:latin typeface="Garamond" pitchFamily="18" charset="0"/>
              </a:rPr>
              <a:t>energ</a:t>
            </a:r>
            <a:r>
              <a:rPr lang="pl-PL" sz="2400" dirty="0" err="1" smtClean="0">
                <a:latin typeface="Garamond" pitchFamily="18" charset="0"/>
              </a:rPr>
              <a:t>ized</a:t>
            </a:r>
            <a:r>
              <a:rPr lang="en-US" sz="2400" dirty="0" smtClean="0">
                <a:latin typeface="Garamond" pitchFamily="18" charset="0"/>
              </a:rPr>
              <a:t>"</a:t>
            </a:r>
            <a:r>
              <a:rPr lang="pl-PL" sz="1400" dirty="0" smtClean="0">
                <a:latin typeface="Garamond" pitchFamily="18" charset="0"/>
              </a:rPr>
              <a:t> </a:t>
            </a:r>
          </a:p>
          <a:p>
            <a:pPr algn="ctr"/>
            <a:r>
              <a:rPr lang="pl-PL" sz="1400" dirty="0" smtClean="0">
                <a:latin typeface="Garamond" pitchFamily="18" charset="0"/>
              </a:rPr>
              <a:t>(Robert  Stuart </a:t>
            </a:r>
            <a:r>
              <a:rPr lang="pl-PL" sz="1400" dirty="0" err="1" smtClean="0">
                <a:latin typeface="Garamond" pitchFamily="18" charset="0"/>
              </a:rPr>
              <a:t>Polster</a:t>
            </a:r>
            <a:r>
              <a:rPr lang="pl-PL" sz="1400" dirty="0" smtClean="0">
                <a:latin typeface="Garamond" pitchFamily="18" charset="0"/>
              </a:rPr>
              <a:t>)</a:t>
            </a:r>
            <a:endParaRPr lang="pl-PL" sz="1400" dirty="0">
              <a:latin typeface="Garamond" pitchFamily="18" charset="0"/>
            </a:endParaRPr>
          </a:p>
        </p:txBody>
      </p:sp>
      <p:pic>
        <p:nvPicPr>
          <p:cNvPr id="7" name="Symbol zastępczy zawartości 9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9012"/>
            <a:ext cx="2808312" cy="2664296"/>
          </a:xfrm>
          <a:prstGeom prst="rect">
            <a:avLst/>
          </a:prstGeom>
        </p:spPr>
      </p:pic>
      <p:pic>
        <p:nvPicPr>
          <p:cNvPr id="8" name="Obraz 7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924944"/>
            <a:ext cx="3744416" cy="288032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31032" y="6381328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 smtClean="0">
                <a:latin typeface="Garamond" pitchFamily="18" charset="0"/>
              </a:rPr>
              <a:t>https://encrypted-tbn1.gstatic.com/images?q=tbn:ANd9GcQrGeV-uwHAZkne-X2FvbyLoHOAhrVs6_fMcN6vKUvdZKAJF5Uf2w</a:t>
            </a:r>
            <a:endParaRPr lang="pl-PL" sz="1100" dirty="0">
              <a:latin typeface="Garamond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39552" y="5949280"/>
            <a:ext cx="82809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 smtClean="0">
                <a:latin typeface="Garamond" pitchFamily="18" charset="0"/>
              </a:rPr>
              <a:t>https://encrypted-tbn0.gstatic.com/images?q=tbn:ANd9GcQdXKtBDhejAMXP7d4aGvg7lQFLrKVt_eDUGhihcEbyDeonohVV</a:t>
            </a:r>
            <a:endParaRPr lang="pl-PL" sz="1100" dirty="0">
              <a:latin typeface="Garamond" pitchFamily="18" charset="0"/>
            </a:endParaRPr>
          </a:p>
        </p:txBody>
      </p:sp>
      <p:pic>
        <p:nvPicPr>
          <p:cNvPr id="11" name="Obraz 10" descr="pobr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018523"/>
            <a:ext cx="3960440" cy="2808312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179512" y="6165304"/>
            <a:ext cx="85689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 smtClean="0">
                <a:latin typeface="Garamond" pitchFamily="18" charset="0"/>
              </a:rPr>
              <a:t>https://encrypted-tbn0.gstatic.com/images?q=tbn:ANd9GcRzZ009lrAZNPUmvpIkz88_7ZyQX3zeO48m9waQLIwUi0ictY1l</a:t>
            </a:r>
            <a:endParaRPr lang="pl-PL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156990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l-PL" sz="3600" b="1" dirty="0" err="1" smtClean="0">
                <a:solidFill>
                  <a:schemeClr val="tx1"/>
                </a:solidFill>
                <a:latin typeface="Garamond" pitchFamily="18" charset="0"/>
              </a:rPr>
              <a:t>Self-assessment</a:t>
            </a:r>
            <a:r>
              <a:rPr lang="pl-PL" sz="3600" b="1" dirty="0" smtClean="0">
                <a:solidFill>
                  <a:schemeClr val="tx1"/>
                </a:solidFill>
                <a:latin typeface="Garamond" pitchFamily="18" charset="0"/>
              </a:rPr>
              <a:t>: </a:t>
            </a:r>
            <a:br>
              <a:rPr lang="pl-PL" sz="36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pl-PL" sz="3600" b="1" dirty="0" smtClean="0">
                <a:solidFill>
                  <a:schemeClr val="tx1"/>
                </a:solidFill>
                <a:latin typeface="Garamond" pitchFamily="18" charset="0"/>
              </a:rPr>
              <a:t>4 </a:t>
            </a:r>
            <a:r>
              <a:rPr lang="pl-PL" sz="3600" b="1" dirty="0" err="1" smtClean="0">
                <a:solidFill>
                  <a:schemeClr val="tx1"/>
                </a:solidFill>
                <a:latin typeface="Garamond" pitchFamily="18" charset="0"/>
              </a:rPr>
              <a:t>dimensions</a:t>
            </a:r>
            <a:r>
              <a:rPr lang="pl-PL" sz="3600" b="1" dirty="0" smtClean="0">
                <a:solidFill>
                  <a:schemeClr val="tx1"/>
                </a:solidFill>
                <a:latin typeface="Garamond" pitchFamily="18" charset="0"/>
              </a:rPr>
              <a:t> of </a:t>
            </a:r>
            <a:r>
              <a:rPr lang="pl-PL" sz="3600" b="1" dirty="0" err="1" smtClean="0">
                <a:solidFill>
                  <a:schemeClr val="tx1"/>
                </a:solidFill>
                <a:latin typeface="Garamond" pitchFamily="18" charset="0"/>
              </a:rPr>
              <a:t>your</a:t>
            </a:r>
            <a:r>
              <a:rPr lang="pl-PL" sz="3600" b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3600" b="1" dirty="0" err="1" smtClean="0">
                <a:solidFill>
                  <a:schemeClr val="tx1"/>
                </a:solidFill>
                <a:latin typeface="Garamond" pitchFamily="18" charset="0"/>
              </a:rPr>
              <a:t>energy</a:t>
            </a:r>
            <a:endParaRPr lang="en-US" sz="36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76456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 </a:t>
            </a:r>
          </a:p>
          <a:p>
            <a:pPr algn="ctr">
              <a:buNone/>
            </a:pPr>
            <a:endParaRPr lang="pl-PL" sz="2400" dirty="0" smtClean="0"/>
          </a:p>
        </p:txBody>
      </p:sp>
      <p:pic>
        <p:nvPicPr>
          <p:cNvPr id="7" name="Picture 3" descr="C:\Users\GRZEGORZ\Documents\ANIA 3 HISZP\Ania\ERAZMUS 2014 2015\PROGRAM\Portfolio\PORTFOLIO 2\energy-ty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352928" cy="367240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683568" y="6309320"/>
            <a:ext cx="82809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100" dirty="0">
              <a:latin typeface="Garamond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67544" y="4411687"/>
            <a:ext cx="83529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800" dirty="0">
                <a:solidFill>
                  <a:srgbClr val="00B050"/>
                </a:solidFill>
              </a:rPr>
              <a:t>Y</a:t>
            </a:r>
            <a:r>
              <a:rPr lang="en-US" sz="2800" dirty="0" err="1">
                <a:solidFill>
                  <a:srgbClr val="00B050"/>
                </a:solidFill>
              </a:rPr>
              <a:t>ou</a:t>
            </a:r>
            <a:r>
              <a:rPr lang="en-US" sz="2800" dirty="0">
                <a:solidFill>
                  <a:srgbClr val="00B050"/>
                </a:solidFill>
              </a:rPr>
              <a:t> should strive </a:t>
            </a:r>
            <a:r>
              <a:rPr lang="pl-PL" sz="2800" dirty="0">
                <a:solidFill>
                  <a:srgbClr val="00B050"/>
                </a:solidFill>
              </a:rPr>
              <a:t>for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increas</a:t>
            </a:r>
            <a:r>
              <a:rPr lang="pl-PL" sz="2800" dirty="0" err="1">
                <a:solidFill>
                  <a:srgbClr val="00B050"/>
                </a:solidFill>
              </a:rPr>
              <a:t>ing</a:t>
            </a:r>
            <a:r>
              <a:rPr lang="en-US" sz="2800" dirty="0">
                <a:solidFill>
                  <a:srgbClr val="00B050"/>
                </a:solidFill>
              </a:rPr>
              <a:t> your endurance and your strength</a:t>
            </a:r>
            <a:endParaRPr lang="pl-PL" sz="2800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2800" dirty="0">
                <a:solidFill>
                  <a:srgbClr val="00B050"/>
                </a:solidFill>
              </a:rPr>
              <a:t>   The appropriate dose of energy is the most important factor 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</a:rPr>
              <a:t>to combat stress and the key to a life full of optimism and a positive self-expression</a:t>
            </a:r>
            <a:endParaRPr lang="pl-PL" sz="2800" dirty="0">
              <a:solidFill>
                <a:srgbClr val="00B050"/>
              </a:solidFill>
            </a:endParaRPr>
          </a:p>
          <a:p>
            <a:pPr marL="273050" indent="-273050" algn="ctr">
              <a:buNone/>
            </a:pPr>
            <a:r>
              <a:rPr lang="pl-PL" sz="1400" b="1" dirty="0" smtClean="0">
                <a:solidFill>
                  <a:srgbClr val="00B050"/>
                </a:solidFill>
                <a:latin typeface="Garamond" pitchFamily="18" charset="0"/>
              </a:rPr>
              <a:t>(Robert  Stuart </a:t>
            </a:r>
            <a:r>
              <a:rPr lang="pl-PL" sz="1400" b="1" dirty="0" err="1" smtClean="0">
                <a:solidFill>
                  <a:srgbClr val="00B050"/>
                </a:solidFill>
                <a:latin typeface="Garamond" pitchFamily="18" charset="0"/>
              </a:rPr>
              <a:t>Polster</a:t>
            </a:r>
            <a:r>
              <a:rPr lang="pl-PL" sz="1400" b="1" dirty="0" smtClean="0">
                <a:solidFill>
                  <a:srgbClr val="00B050"/>
                </a:solidFill>
                <a:latin typeface="Garamond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RZEGORZ\Documents\ANIA 3 HISZP\Ania\ERAZMUS 2014 2015\PROGRAM\Portfolio\PORTFOLIO 2\fig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195736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200" dirty="0" smtClean="0"/>
              <a:t>https://ndnr.com/wp-content/uploads/2013/06/figure1.png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896" y="238547"/>
            <a:ext cx="8470576" cy="1080120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aramond" panose="02020404030301010803" pitchFamily="18" charset="0"/>
              </a:rPr>
              <a:t>Unlock your </a:t>
            </a:r>
            <a:r>
              <a:rPr lang="en-US" sz="3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energy! </a:t>
            </a:r>
            <a:r>
              <a:rPr lang="pl-PL" sz="3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/>
            </a:r>
            <a:br>
              <a:rPr lang="pl-PL" sz="3200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Be open </a:t>
            </a:r>
            <a:r>
              <a:rPr lang="en-US" sz="3200" dirty="0">
                <a:solidFill>
                  <a:schemeClr val="tx1"/>
                </a:solidFill>
                <a:latin typeface="Garamond" panose="02020404030301010803" pitchFamily="18" charset="0"/>
              </a:rPr>
              <a:t>for new ideas!</a:t>
            </a:r>
            <a:endParaRPr lang="pl-PL" sz="32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88481" y="1350746"/>
            <a:ext cx="8352928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Garamond" panose="02020404030301010803" pitchFamily="18" charset="0"/>
              </a:rPr>
              <a:t>Remember not</a:t>
            </a:r>
            <a:r>
              <a:rPr lang="pl-PL" dirty="0">
                <a:latin typeface="Garamond" panose="02020404030301010803" pitchFamily="18" charset="0"/>
              </a:rPr>
              <a:t> to</a:t>
            </a:r>
            <a:r>
              <a:rPr lang="en-US" dirty="0">
                <a:latin typeface="Garamond" panose="02020404030301010803" pitchFamily="18" charset="0"/>
              </a:rPr>
              <a:t> exercise immediately after a meal</a:t>
            </a:r>
          </a:p>
          <a:p>
            <a:pPr marL="0" indent="0" algn="ctr">
              <a:buNone/>
            </a:pPr>
            <a:r>
              <a:rPr lang="en-US" dirty="0">
                <a:latin typeface="Garamond" panose="02020404030301010803" pitchFamily="18" charset="0"/>
              </a:rPr>
              <a:t>Coordinate breathing and posture</a:t>
            </a:r>
          </a:p>
          <a:p>
            <a:pPr marL="0" indent="0" algn="ctr">
              <a:buNone/>
            </a:pPr>
            <a:r>
              <a:rPr lang="en-US" dirty="0">
                <a:latin typeface="Garamond" panose="02020404030301010803" pitchFamily="18" charset="0"/>
              </a:rPr>
              <a:t>Develop your own pace</a:t>
            </a:r>
            <a:endParaRPr lang="pl-PL" dirty="0">
              <a:latin typeface="Garamond" panose="02020404030301010803" pitchFamily="18" charset="0"/>
            </a:endParaRPr>
          </a:p>
          <a:p>
            <a:pPr algn="ctr">
              <a:buNone/>
            </a:pPr>
            <a:endParaRPr lang="pl-PL" dirty="0" smtClean="0">
              <a:latin typeface="Garamond" pitchFamily="18" charset="0"/>
            </a:endParaRPr>
          </a:p>
          <a:p>
            <a:pPr>
              <a:buNone/>
            </a:pPr>
            <a:endParaRPr lang="pl-PL" dirty="0" smtClean="0">
              <a:sym typeface="Wingdings" pitchFamily="2" charset="2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4" name="Symbol zastępczy zawartości 6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141394"/>
            <a:ext cx="4248472" cy="311122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79512" y="6165304"/>
            <a:ext cx="84249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 smtClean="0">
                <a:latin typeface="Garamond" pitchFamily="18" charset="0"/>
              </a:rPr>
              <a:t>https://encrypted-tbn3.gstatic.com/images?q=tbn:ANd9GcTiZO5rl3Na_BimZFjv0t9o_I3NnbrTZJ7limZIbpksHr2IZ92X</a:t>
            </a:r>
            <a:endParaRPr lang="pl-PL" sz="1100" dirty="0">
              <a:latin typeface="Garamond" pitchFamily="18" charset="0"/>
            </a:endParaRPr>
          </a:p>
        </p:txBody>
      </p:sp>
      <p:pic>
        <p:nvPicPr>
          <p:cNvPr id="10" name="Picture 2" descr="C:\Users\GRZEGORZ\Documents\ANIA 3 HISZP\Ania\ERAZMUS 2014 2015\PROGRAM\Portfolio\PORTFOLIO 3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952" y="3307854"/>
            <a:ext cx="3672408" cy="2927970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971600" y="6381328"/>
            <a:ext cx="72535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 smtClean="0">
                <a:latin typeface="Garamond" pitchFamily="18" charset="0"/>
              </a:rPr>
              <a:t>https://encrypted-tbn0.gstatic.com/images?q=tbn:ANd9GcTh7f_oYf4RtECusfdLlP34a2Tr2RqHggkq3-NaUkrveh8icUXn6w</a:t>
            </a:r>
            <a:endParaRPr lang="pl-PL" sz="1100" dirty="0">
              <a:latin typeface="Garamond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807804" y="2822738"/>
            <a:ext cx="381642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pl-PL" sz="2600" dirty="0" err="1">
                <a:latin typeface="Garamond" panose="02020404030301010803" pitchFamily="18" charset="0"/>
              </a:rPr>
              <a:t>Work</a:t>
            </a:r>
            <a:r>
              <a:rPr lang="pl-PL" sz="2600" dirty="0">
                <a:latin typeface="Garamond" panose="02020404030301010803" pitchFamily="18" charset="0"/>
              </a:rPr>
              <a:t> on </a:t>
            </a:r>
            <a:r>
              <a:rPr lang="pl-PL" sz="2600" dirty="0" err="1" smtClean="0">
                <a:latin typeface="Garamond" panose="02020404030301010803" pitchFamily="18" charset="0"/>
              </a:rPr>
              <a:t>your</a:t>
            </a:r>
            <a:r>
              <a:rPr lang="pl-PL" sz="2600" dirty="0" smtClean="0">
                <a:latin typeface="Garamond" panose="02020404030301010803" pitchFamily="18" charset="0"/>
              </a:rPr>
              <a:t> </a:t>
            </a:r>
            <a:r>
              <a:rPr lang="pl-PL" sz="2600" dirty="0" err="1" smtClean="0">
                <a:latin typeface="Garamond" panose="02020404030301010803" pitchFamily="18" charset="0"/>
              </a:rPr>
              <a:t>self-discipline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411760" y="3315181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If there </a:t>
            </a:r>
            <a:r>
              <a:rPr lang="en-US" sz="2000" b="1" dirty="0" smtClean="0">
                <a:latin typeface="Garamond" panose="02020404030301010803" pitchFamily="18" charset="0"/>
              </a:rPr>
              <a:t>are</a:t>
            </a:r>
            <a:r>
              <a:rPr lang="pl-PL" sz="2000" b="1" dirty="0" smtClean="0">
                <a:latin typeface="Garamond" panose="02020404030301010803" pitchFamily="18" charset="0"/>
              </a:rPr>
              <a:t> </a:t>
            </a:r>
            <a:r>
              <a:rPr lang="pl-PL" sz="2000" b="1" dirty="0" err="1" smtClean="0">
                <a:latin typeface="Garamond" panose="02020404030301010803" pitchFamily="18" charset="0"/>
              </a:rPr>
              <a:t>any</a:t>
            </a:r>
            <a:r>
              <a:rPr lang="en-US" sz="2000" b="1" dirty="0" smtClean="0">
                <a:latin typeface="Garamond" panose="02020404030301010803" pitchFamily="18" charset="0"/>
              </a:rPr>
              <a:t> </a:t>
            </a:r>
            <a:r>
              <a:rPr lang="en-US" sz="2000" b="1" dirty="0">
                <a:latin typeface="Garamond" panose="02020404030301010803" pitchFamily="18" charset="0"/>
              </a:rPr>
              <a:t>contraindications, prepare </a:t>
            </a:r>
            <a:r>
              <a:rPr lang="pl-PL" sz="2000" b="1" dirty="0" err="1" smtClean="0">
                <a:latin typeface="Garamond" panose="02020404030301010803" pitchFamily="18" charset="0"/>
              </a:rPr>
              <a:t>your</a:t>
            </a:r>
            <a:r>
              <a:rPr lang="en-US" sz="2000" b="1" dirty="0" smtClean="0">
                <a:latin typeface="Garamond" panose="02020404030301010803" pitchFamily="18" charset="0"/>
              </a:rPr>
              <a:t> </a:t>
            </a:r>
            <a:r>
              <a:rPr lang="en-US" sz="2000" b="1" dirty="0">
                <a:latin typeface="Garamond" panose="02020404030301010803" pitchFamily="18" charset="0"/>
              </a:rPr>
              <a:t>own set of relaxation exercises</a:t>
            </a:r>
            <a:endParaRPr lang="pl-PL" sz="2000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94122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aramond" panose="02020404030301010803" pitchFamily="18" charset="0"/>
              </a:rPr>
              <a:t>Unlock your energy</a:t>
            </a:r>
            <a:r>
              <a:rPr lang="en-US" sz="3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!</a:t>
            </a:r>
            <a:r>
              <a:rPr lang="pl-PL" sz="3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/>
            </a:r>
            <a:br>
              <a:rPr lang="pl-PL" sz="3200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Garamond" panose="02020404030301010803" pitchFamily="18" charset="0"/>
              </a:rPr>
              <a:t>Learn to </a:t>
            </a:r>
            <a:r>
              <a:rPr lang="en-US" sz="3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breathe </a:t>
            </a:r>
            <a:r>
              <a:rPr lang="pl-PL" sz="3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and </a:t>
            </a:r>
            <a:r>
              <a:rPr lang="en-US" sz="3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relax</a:t>
            </a:r>
            <a:endParaRPr lang="pl-PL" sz="3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Symbol zastępczy zawartości 13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4752528" cy="4572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Watch video on </a:t>
            </a:r>
            <a:r>
              <a:rPr lang="pl-PL" b="1" dirty="0" err="1" smtClean="0">
                <a:solidFill>
                  <a:srgbClr val="FF0000"/>
                </a:solidFill>
              </a:rPr>
              <a:t>youtube</a:t>
            </a:r>
            <a:r>
              <a:rPr lang="pl-PL" b="1" dirty="0" smtClean="0">
                <a:solidFill>
                  <a:srgbClr val="FF0000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pl-PL" dirty="0" smtClean="0"/>
              <a:t>1.</a:t>
            </a:r>
            <a:r>
              <a:rPr lang="pl-PL" dirty="0" smtClean="0">
                <a:solidFill>
                  <a:srgbClr val="00B050"/>
                </a:solidFill>
              </a:rPr>
              <a:t>	</a:t>
            </a:r>
            <a:r>
              <a:rPr lang="en-US" dirty="0" smtClean="0"/>
              <a:t>Simple YOGA </a:t>
            </a:r>
            <a:r>
              <a:rPr lang="pl-PL" dirty="0"/>
              <a:t>e</a:t>
            </a:r>
            <a:r>
              <a:rPr lang="en-US" dirty="0" err="1" smtClean="0"/>
              <a:t>xe</a:t>
            </a:r>
            <a:r>
              <a:rPr lang="pl-PL" dirty="0" smtClean="0"/>
              <a:t>r</a:t>
            </a:r>
            <a:r>
              <a:rPr lang="en-US" dirty="0" smtClean="0"/>
              <a:t>ci</a:t>
            </a:r>
            <a:r>
              <a:rPr lang="pl-PL" dirty="0" smtClean="0"/>
              <a:t>s</a:t>
            </a:r>
            <a:r>
              <a:rPr lang="en-US" dirty="0" err="1" smtClean="0"/>
              <a:t>es</a:t>
            </a:r>
            <a:r>
              <a:rPr lang="en-US" dirty="0" smtClean="0"/>
              <a:t> to r</a:t>
            </a:r>
            <a:r>
              <a:rPr lang="pl-PL" dirty="0" smtClean="0"/>
              <a:t>e</a:t>
            </a:r>
            <a:r>
              <a:rPr lang="en-US" dirty="0" smtClean="0"/>
              <a:t>lax b</a:t>
            </a:r>
            <a:r>
              <a:rPr lang="pl-PL" dirty="0" smtClean="0"/>
              <a:t>o</a:t>
            </a:r>
            <a:r>
              <a:rPr lang="en-US" dirty="0" err="1" smtClean="0"/>
              <a:t>dy</a:t>
            </a:r>
            <a:r>
              <a:rPr lang="en-US" dirty="0" smtClean="0"/>
              <a:t> and </a:t>
            </a:r>
            <a:r>
              <a:rPr lang="pl-PL" dirty="0" smtClean="0"/>
              <a:t>m</a:t>
            </a:r>
            <a:r>
              <a:rPr lang="en-US" dirty="0" err="1" smtClean="0"/>
              <a:t>ind</a:t>
            </a:r>
            <a:r>
              <a:rPr lang="en-US" dirty="0" smtClean="0"/>
              <a:t> at </a:t>
            </a:r>
            <a:r>
              <a:rPr lang="pl-PL" dirty="0"/>
              <a:t>w</a:t>
            </a:r>
            <a:r>
              <a:rPr lang="en-US" dirty="0" smtClean="0"/>
              <a:t>o</a:t>
            </a:r>
            <a:r>
              <a:rPr lang="pl-PL" dirty="0" smtClean="0"/>
              <a:t>r</a:t>
            </a:r>
            <a:r>
              <a:rPr lang="en-US" dirty="0" smtClean="0"/>
              <a:t>k</a:t>
            </a:r>
            <a:endParaRPr lang="pl-PL" dirty="0" smtClean="0"/>
          </a:p>
          <a:p>
            <a:pPr marL="514350" indent="-514350" algn="ctr">
              <a:buNone/>
            </a:pPr>
            <a:r>
              <a:rPr lang="en-US" dirty="0" smtClean="0">
                <a:hlinkClick r:id="rId2"/>
              </a:rPr>
              <a:t>https://www.youtube.com/watch?v=fp4IxXVJv4o</a:t>
            </a:r>
            <a:r>
              <a:rPr lang="pl-PL" dirty="0" smtClean="0"/>
              <a:t> </a:t>
            </a:r>
          </a:p>
          <a:p>
            <a:pPr marL="514350" indent="-514350" algn="ctr">
              <a:buNone/>
            </a:pPr>
            <a:endParaRPr lang="pl-PL" dirty="0" smtClean="0"/>
          </a:p>
          <a:p>
            <a:pPr marL="514350" indent="-514350" algn="ctr">
              <a:buNone/>
            </a:pPr>
            <a:r>
              <a:rPr lang="pl-PL" sz="2400" dirty="0" smtClean="0"/>
              <a:t>2.	 </a:t>
            </a:r>
            <a:r>
              <a:rPr lang="pl-PL" sz="2400" dirty="0" err="1" smtClean="0"/>
              <a:t>Kundalini</a:t>
            </a:r>
            <a:r>
              <a:rPr lang="pl-PL" sz="2400" dirty="0" smtClean="0"/>
              <a:t> Yoga : </a:t>
            </a:r>
            <a:r>
              <a:rPr lang="pl-PL" sz="2400" dirty="0" err="1" smtClean="0"/>
              <a:t>Kundalini</a:t>
            </a:r>
            <a:r>
              <a:rPr lang="pl-PL" sz="2400" dirty="0" smtClean="0"/>
              <a:t> Yoga </a:t>
            </a:r>
            <a:r>
              <a:rPr lang="pl-PL" sz="2400" dirty="0" err="1" smtClean="0"/>
              <a:t>Breathing</a:t>
            </a:r>
            <a:r>
              <a:rPr lang="pl-PL" sz="2400" dirty="0" smtClean="0"/>
              <a:t> </a:t>
            </a:r>
            <a:r>
              <a:rPr lang="pl-PL" sz="2400" dirty="0" err="1" smtClean="0"/>
              <a:t>Exercises</a:t>
            </a:r>
            <a:endParaRPr lang="pl-PL" sz="2400" dirty="0" smtClean="0"/>
          </a:p>
          <a:p>
            <a:pPr algn="ctr">
              <a:buNone/>
            </a:pPr>
            <a:r>
              <a:rPr lang="pl-PL" dirty="0" smtClean="0">
                <a:hlinkClick r:id="rId3"/>
              </a:rPr>
              <a:t>https://www.youtube.com/watch?v=e5tGCr22TlA</a:t>
            </a:r>
            <a:r>
              <a:rPr lang="pl-PL" dirty="0" smtClean="0"/>
              <a:t> 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  <a:tabLst>
                <a:tab pos="446088" algn="l"/>
              </a:tabLst>
            </a:pPr>
            <a:r>
              <a:rPr lang="pl-PL" sz="2400" dirty="0" smtClean="0"/>
              <a:t>3.	 Kim </a:t>
            </a:r>
            <a:r>
              <a:rPr lang="pl-PL" sz="2400" dirty="0" err="1" smtClean="0"/>
              <a:t>Eng</a:t>
            </a:r>
            <a:r>
              <a:rPr lang="pl-PL" sz="2400" dirty="0" smtClean="0"/>
              <a:t>. </a:t>
            </a:r>
            <a:r>
              <a:rPr lang="pl-PL" sz="2400" dirty="0" err="1" smtClean="0"/>
              <a:t>Meditation-whole</a:t>
            </a:r>
            <a:r>
              <a:rPr lang="pl-PL" sz="2400" dirty="0" smtClean="0"/>
              <a:t> body </a:t>
            </a:r>
            <a:r>
              <a:rPr lang="pl-PL" sz="2400" dirty="0" err="1" smtClean="0"/>
              <a:t>breathing</a:t>
            </a:r>
            <a:r>
              <a:rPr lang="pl-PL" sz="2400" dirty="0" smtClean="0"/>
              <a:t> – </a:t>
            </a:r>
            <a:r>
              <a:rPr lang="pl-PL" sz="2400" dirty="0" err="1" smtClean="0"/>
              <a:t>Polish</a:t>
            </a:r>
            <a:r>
              <a:rPr lang="pl-PL" sz="2400" dirty="0" smtClean="0"/>
              <a:t> </a:t>
            </a:r>
            <a:r>
              <a:rPr lang="pl-PL" sz="2400" dirty="0" err="1" smtClean="0"/>
              <a:t>lector</a:t>
            </a:r>
            <a:r>
              <a:rPr lang="pl-PL" sz="2400" dirty="0" smtClean="0"/>
              <a:t>. </a:t>
            </a:r>
            <a:r>
              <a:rPr lang="pl-PL" sz="2400" dirty="0" err="1" smtClean="0"/>
              <a:t>Eckhard</a:t>
            </a:r>
            <a:r>
              <a:rPr lang="pl-PL" sz="2400" dirty="0" smtClean="0"/>
              <a:t> </a:t>
            </a:r>
            <a:r>
              <a:rPr lang="pl-PL" sz="2400" dirty="0" err="1" smtClean="0"/>
              <a:t>Tolle</a:t>
            </a:r>
            <a:r>
              <a:rPr lang="pl-PL" sz="2400" dirty="0" smtClean="0"/>
              <a:t> TV</a:t>
            </a:r>
          </a:p>
          <a:p>
            <a:pPr algn="ctr">
              <a:buNone/>
              <a:tabLst>
                <a:tab pos="446088" algn="l"/>
              </a:tabLst>
            </a:pPr>
            <a:r>
              <a:rPr lang="pl-PL" sz="2400" dirty="0" smtClean="0">
                <a:hlinkClick r:id="rId4"/>
              </a:rPr>
              <a:t>https://www.youtube.com/watch?v=ERFfKAToJ1w</a:t>
            </a:r>
            <a:r>
              <a:rPr lang="pl-PL" sz="2400" dirty="0" smtClean="0"/>
              <a:t> </a:t>
            </a:r>
          </a:p>
          <a:p>
            <a:pPr algn="ctr">
              <a:buNone/>
              <a:tabLst>
                <a:tab pos="446088" algn="l"/>
              </a:tabLst>
            </a:pPr>
            <a:endParaRPr lang="pl-PL" sz="2400" dirty="0" smtClean="0"/>
          </a:p>
          <a:p>
            <a:pPr algn="ctr">
              <a:buNone/>
            </a:pPr>
            <a:endParaRPr lang="pl-PL" dirty="0"/>
          </a:p>
        </p:txBody>
      </p:sp>
      <p:pic>
        <p:nvPicPr>
          <p:cNvPr id="16" name="Symbol zastępczy zawartości 5" descr="images (5)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5082208" y="1385868"/>
            <a:ext cx="3528392" cy="2376749"/>
          </a:xfrm>
        </p:spPr>
      </p:pic>
      <p:sp>
        <p:nvSpPr>
          <p:cNvPr id="7" name="Prostokąt 6"/>
          <p:cNvSpPr/>
          <p:nvPr/>
        </p:nvSpPr>
        <p:spPr>
          <a:xfrm>
            <a:off x="539552" y="6309320"/>
            <a:ext cx="82809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 smtClean="0"/>
              <a:t>https://</a:t>
            </a:r>
            <a:r>
              <a:rPr lang="pl-PL" sz="1100" dirty="0" smtClean="0">
                <a:latin typeface="Garamond" pitchFamily="18" charset="0"/>
              </a:rPr>
              <a:t>encrypted-tbn3.gstatic.com/images?q=tbn:ANd9GcSU2qlRq_uhKk0LTB6PFrp_b8HXpILkcvb5M_DYPDDlsDWNvC9m</a:t>
            </a:r>
            <a:endParaRPr lang="pl-PL" sz="1100" dirty="0">
              <a:latin typeface="Garamond" pitchFamily="18" charset="0"/>
            </a:endParaRPr>
          </a:p>
        </p:txBody>
      </p:sp>
      <p:pic>
        <p:nvPicPr>
          <p:cNvPr id="8" name="Symbol zastępczy zawartości 3" descr="online-yoga-lionsbreat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82208" y="3802953"/>
            <a:ext cx="3534544" cy="2290343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39552" y="6021288"/>
            <a:ext cx="73448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 smtClean="0">
                <a:latin typeface="Garamond" pitchFamily="18" charset="0"/>
              </a:rPr>
              <a:t>http://www.yogavibes.com/wp-uploads/2012/09/online-yoga-lionsbreath.png</a:t>
            </a:r>
            <a:endParaRPr lang="pl-PL" sz="11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936105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Garamond" pitchFamily="18" charset="0"/>
              </a:rPr>
              <a:t>Video on </a:t>
            </a:r>
            <a:r>
              <a:rPr lang="pl-PL" dirty="0" err="1" smtClean="0">
                <a:solidFill>
                  <a:schemeClr val="tx1"/>
                </a:solidFill>
                <a:latin typeface="Garamond" pitchFamily="18" charset="0"/>
              </a:rPr>
              <a:t>youtube</a:t>
            </a:r>
            <a:r>
              <a:rPr lang="pl-PL" dirty="0" smtClean="0">
                <a:solidFill>
                  <a:schemeClr val="tx1"/>
                </a:solidFill>
                <a:latin typeface="Garamond" pitchFamily="18" charset="0"/>
              </a:rPr>
              <a:t>: „Sun </a:t>
            </a:r>
            <a:r>
              <a:rPr lang="pl-PL" dirty="0" err="1" smtClean="0">
                <a:solidFill>
                  <a:schemeClr val="tx1"/>
                </a:solidFill>
                <a:latin typeface="Garamond" pitchFamily="18" charset="0"/>
              </a:rPr>
              <a:t>Salutation</a:t>
            </a:r>
            <a:r>
              <a:rPr lang="pl-PL" dirty="0" smtClean="0">
                <a:solidFill>
                  <a:schemeClr val="tx1"/>
                </a:solidFill>
                <a:latin typeface="Garamond" pitchFamily="18" charset="0"/>
              </a:rPr>
              <a:t>”</a:t>
            </a:r>
            <a:endParaRPr lang="pl-PL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478904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 smtClean="0"/>
          </a:p>
          <a:p>
            <a:pPr marL="457200" indent="-457200" algn="ctr">
              <a:buNone/>
            </a:pPr>
            <a:endParaRPr lang="pl-PL" sz="2400" dirty="0" smtClean="0"/>
          </a:p>
          <a:p>
            <a:pPr marL="457200" indent="-457200">
              <a:buNone/>
            </a:pPr>
            <a:r>
              <a:rPr lang="pl-PL" sz="2400" dirty="0" smtClean="0"/>
              <a:t>1</a:t>
            </a:r>
            <a:r>
              <a:rPr lang="pl-PL" sz="2300" dirty="0" smtClean="0">
                <a:latin typeface="Garamond" panose="02020404030301010803" pitchFamily="18" charset="0"/>
              </a:rPr>
              <a:t>. </a:t>
            </a:r>
            <a:r>
              <a:rPr lang="en-US" sz="2300" dirty="0" smtClean="0">
                <a:latin typeface="Garamond" panose="02020404030301010803" pitchFamily="18" charset="0"/>
              </a:rPr>
              <a:t>Yoga for Beginners - Sun Salutation A</a:t>
            </a:r>
          </a:p>
          <a:p>
            <a:pPr marL="457200" indent="-457200">
              <a:buNone/>
            </a:pPr>
            <a:r>
              <a:rPr lang="pl-PL" sz="1800" dirty="0" smtClean="0">
                <a:hlinkClick r:id="rId3"/>
              </a:rPr>
              <a:t>https://www.youtube.com/watch?v=uMV4Nq6jpu0</a:t>
            </a:r>
            <a:r>
              <a:rPr lang="pl-PL" sz="1800" dirty="0" smtClean="0"/>
              <a:t> </a:t>
            </a:r>
          </a:p>
        </p:txBody>
      </p:sp>
      <p:pic>
        <p:nvPicPr>
          <p:cNvPr id="7" name="Symbol zastępczy zawartości 3" descr="e2e29-sun-salutation-suryanamaskar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875233" y="1268760"/>
            <a:ext cx="4104456" cy="5328592"/>
          </a:xfrm>
        </p:spPr>
      </p:pic>
      <p:sp>
        <p:nvSpPr>
          <p:cNvPr id="2" name="Prostokąt 1"/>
          <p:cNvSpPr/>
          <p:nvPr/>
        </p:nvSpPr>
        <p:spPr>
          <a:xfrm>
            <a:off x="272085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If there are </a:t>
            </a:r>
            <a:r>
              <a:rPr lang="pl-PL" b="1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any</a:t>
            </a:r>
            <a:r>
              <a:rPr lang="pl-PL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contraindications, prepare its </a:t>
            </a:r>
            <a:r>
              <a:rPr lang="en-US" b="1" dirty="0">
                <a:solidFill>
                  <a:srgbClr val="00B050"/>
                </a:solidFill>
                <a:latin typeface="Garamond" panose="02020404030301010803" pitchFamily="18" charset="0"/>
              </a:rPr>
              <a:t>own set of relaxation exercises</a:t>
            </a:r>
            <a:endParaRPr lang="pl-PL" b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5" descr="tree-colla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3950469" cy="4174976"/>
          </a:xfrm>
        </p:spPr>
      </p:pic>
      <p:sp>
        <p:nvSpPr>
          <p:cNvPr id="10" name="Symbol zastępczy zawartości 9"/>
          <p:cNvSpPr>
            <a:spLocks noGrp="1"/>
          </p:cNvSpPr>
          <p:nvPr>
            <p:ph sz="quarter" idx="2"/>
          </p:nvPr>
        </p:nvSpPr>
        <p:spPr>
          <a:xfrm>
            <a:off x="3923928" y="2132856"/>
            <a:ext cx="4968552" cy="3886944"/>
          </a:xfrm>
        </p:spPr>
        <p:txBody>
          <a:bodyPr/>
          <a:lstStyle/>
          <a:p>
            <a:pPr>
              <a:buNone/>
            </a:pPr>
            <a:r>
              <a:rPr lang="pl-PL" sz="3200" b="1" dirty="0" smtClean="0">
                <a:solidFill>
                  <a:srgbClr val="00B050"/>
                </a:solidFill>
              </a:rPr>
              <a:t>Video </a:t>
            </a:r>
            <a:r>
              <a:rPr lang="pl-PL" sz="3200" b="1" dirty="0" err="1" smtClean="0">
                <a:solidFill>
                  <a:srgbClr val="00B050"/>
                </a:solidFill>
              </a:rPr>
              <a:t>youtube</a:t>
            </a:r>
            <a:r>
              <a:rPr lang="pl-PL" sz="3200" b="1" dirty="0" smtClean="0">
                <a:solidFill>
                  <a:srgbClr val="00B050"/>
                </a:solidFill>
              </a:rPr>
              <a:t>: „</a:t>
            </a:r>
            <a:r>
              <a:rPr lang="pl-PL" sz="3200" b="1" dirty="0" err="1" smtClean="0">
                <a:solidFill>
                  <a:srgbClr val="00B050"/>
                </a:solidFill>
              </a:rPr>
              <a:t>Tree</a:t>
            </a:r>
            <a:r>
              <a:rPr lang="pl-PL" sz="3200" b="1" dirty="0" smtClean="0">
                <a:solidFill>
                  <a:srgbClr val="00B050"/>
                </a:solidFill>
              </a:rPr>
              <a:t> </a:t>
            </a:r>
            <a:r>
              <a:rPr lang="pl-PL" sz="3200" b="1" dirty="0" err="1" smtClean="0">
                <a:solidFill>
                  <a:srgbClr val="00B050"/>
                </a:solidFill>
              </a:rPr>
              <a:t>Pose</a:t>
            </a:r>
            <a:r>
              <a:rPr lang="pl-PL" sz="3200" b="1" dirty="0" smtClean="0">
                <a:solidFill>
                  <a:srgbClr val="00B050"/>
                </a:solidFill>
              </a:rPr>
              <a:t>”</a:t>
            </a:r>
          </a:p>
          <a:p>
            <a:pPr>
              <a:buNone/>
            </a:pPr>
            <a:r>
              <a:rPr lang="pl-PL" sz="2400" dirty="0" smtClean="0"/>
              <a:t>2. </a:t>
            </a:r>
            <a:r>
              <a:rPr lang="en-US" sz="2400" dirty="0" smtClean="0"/>
              <a:t>Rodney Yee: Balance with Tree Pose</a:t>
            </a:r>
          </a:p>
          <a:p>
            <a:pPr>
              <a:buNone/>
            </a:pPr>
            <a:r>
              <a:rPr lang="en-US" sz="2400" dirty="0" smtClean="0"/>
              <a:t>How to Do the Tree Pose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>
                <a:hlinkClick r:id="rId3"/>
              </a:rPr>
              <a:t>https://www.youtube.com/watch?v=2adJ9dAT22k</a:t>
            </a:r>
            <a:r>
              <a:rPr lang="pl-PL" sz="2400" dirty="0" smtClean="0"/>
              <a:t> 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/>
          </a:p>
        </p:txBody>
      </p:sp>
      <p:pic>
        <p:nvPicPr>
          <p:cNvPr id="5" name="Symbol zastępczy zawartości 3" descr="pobrane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-171400"/>
            <a:ext cx="8640960" cy="216024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83900" y="6206510"/>
            <a:ext cx="78848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 smtClean="0">
                <a:hlinkClick r:id="rId5"/>
              </a:rPr>
              <a:t>http://thehouseofyoga.co.uk/wp-content/uploads/2014/04/tree-collage.jpg</a:t>
            </a:r>
            <a:endParaRPr lang="pl-PL" sz="1100" dirty="0" smtClean="0"/>
          </a:p>
        </p:txBody>
      </p:sp>
      <p:sp>
        <p:nvSpPr>
          <p:cNvPr id="7" name="Prostokąt 6"/>
          <p:cNvSpPr/>
          <p:nvPr/>
        </p:nvSpPr>
        <p:spPr>
          <a:xfrm>
            <a:off x="179512" y="6021288"/>
            <a:ext cx="8712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hlinkClick r:id="rId6"/>
              </a:rPr>
              <a:t>https://www.google.pl/search?q=tree+pose+step+by+step&amp;espv=2&amp;biw=1024&amp;bih=514&amp;tbm=isch&amp;tbo=u&amp;source=univ&amp;sa=X&amp;ei=IsR1VIyQNYjnaK6CgYgE&amp;ved=0CCsQsAQ</a:t>
            </a:r>
            <a:r>
              <a:rPr lang="pl-PL" sz="1000" dirty="0" smtClean="0"/>
              <a:t> </a:t>
            </a:r>
            <a:endParaRPr lang="pl-PL" sz="1000" dirty="0"/>
          </a:p>
        </p:txBody>
      </p:sp>
      <p:sp>
        <p:nvSpPr>
          <p:cNvPr id="8" name="Prostokąt 7"/>
          <p:cNvSpPr/>
          <p:nvPr/>
        </p:nvSpPr>
        <p:spPr>
          <a:xfrm>
            <a:off x="251520" y="2780928"/>
            <a:ext cx="3528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5400" b="1" dirty="0" smtClean="0">
                <a:solidFill>
                  <a:schemeClr val="accent1"/>
                </a:solidFill>
                <a:latin typeface="Garamond" pitchFamily="18" charset="0"/>
                <a:sym typeface="Wingdings" pitchFamily="2" charset="2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3541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PRACTICAL EXERCISE: </a:t>
            </a: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TWO HANDED DRAWING EXERCISES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 WARMING UP</a:t>
            </a: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 Practice 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d</a:t>
            </a:r>
            <a:r>
              <a:rPr lang="en-US" sz="2000" dirty="0" err="1" smtClean="0">
                <a:solidFill>
                  <a:schemeClr val="tx1"/>
                </a:solidFill>
                <a:latin typeface="Garamond" pitchFamily="18" charset="0"/>
              </a:rPr>
              <a:t>rawing</a:t>
            </a: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 with 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b</a:t>
            </a:r>
            <a:r>
              <a:rPr lang="en-US" sz="2000" dirty="0" err="1" smtClean="0">
                <a:solidFill>
                  <a:schemeClr val="tx1"/>
                </a:solidFill>
                <a:latin typeface="Garamond" pitchFamily="18" charset="0"/>
              </a:rPr>
              <a:t>oth</a:t>
            </a: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h</a:t>
            </a: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ands 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2000" dirty="0" err="1" smtClean="0">
                <a:solidFill>
                  <a:schemeClr val="tx1"/>
                </a:solidFill>
                <a:latin typeface="Garamond" pitchFamily="18" charset="0"/>
              </a:rPr>
              <a:t>at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2000" dirty="0" err="1" smtClean="0">
                <a:solidFill>
                  <a:schemeClr val="tx1"/>
                </a:solidFill>
                <a:latin typeface="Garamond" pitchFamily="18" charset="0"/>
              </a:rPr>
              <a:t>the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 same time </a:t>
            </a: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to 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i</a:t>
            </a:r>
            <a:r>
              <a:rPr lang="en-US" sz="2000" dirty="0" err="1" smtClean="0">
                <a:solidFill>
                  <a:schemeClr val="tx1"/>
                </a:solidFill>
                <a:latin typeface="Garamond" pitchFamily="18" charset="0"/>
              </a:rPr>
              <a:t>mprove</a:t>
            </a: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y</a:t>
            </a: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our 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c</a:t>
            </a:r>
            <a:r>
              <a:rPr lang="en-US" sz="2000" dirty="0" err="1" smtClean="0">
                <a:solidFill>
                  <a:schemeClr val="tx1"/>
                </a:solidFill>
                <a:latin typeface="Garamond" pitchFamily="18" charset="0"/>
              </a:rPr>
              <a:t>reativity</a:t>
            </a: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 and 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b</a:t>
            </a:r>
            <a:r>
              <a:rPr lang="en-US" sz="2000" dirty="0" err="1" smtClean="0">
                <a:solidFill>
                  <a:schemeClr val="tx1"/>
                </a:solidFill>
                <a:latin typeface="Garamond" pitchFamily="18" charset="0"/>
              </a:rPr>
              <a:t>ecome</a:t>
            </a: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aramond" pitchFamily="18" charset="0"/>
              </a:rPr>
              <a:t>Ambi</a:t>
            </a:r>
            <a:r>
              <a:rPr lang="pl-PL" sz="2000" dirty="0" smtClean="0">
                <a:solidFill>
                  <a:schemeClr val="tx1"/>
                </a:solidFill>
                <a:latin typeface="Garamond" pitchFamily="18" charset="0"/>
              </a:rPr>
              <a:t>d</a:t>
            </a:r>
            <a:r>
              <a:rPr lang="en-US" sz="2000" dirty="0" err="1" smtClean="0">
                <a:solidFill>
                  <a:schemeClr val="tx1"/>
                </a:solidFill>
                <a:latin typeface="Garamond" pitchFamily="18" charset="0"/>
              </a:rPr>
              <a:t>extrous</a:t>
            </a:r>
            <a:endParaRPr lang="pl-PL" sz="20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4" name="Symbol zastępczy zawartości 3" descr="whycantyoudraw_2-2_stickmen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4012"/>
            <a:ext cx="7200800" cy="4613300"/>
          </a:xfrm>
        </p:spPr>
      </p:pic>
      <p:sp>
        <p:nvSpPr>
          <p:cNvPr id="5" name="Prostokąt 4"/>
          <p:cNvSpPr/>
          <p:nvPr/>
        </p:nvSpPr>
        <p:spPr>
          <a:xfrm>
            <a:off x="827584" y="59492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https://cdn.tutsplus.com/vector/uploads/2013/10/whycantyoudraw_2-2_stickmen.png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2638</TotalTime>
  <Words>785</Words>
  <Application>Microsoft Office PowerPoint</Application>
  <PresentationFormat>Pokaz na ekranie (4:3)</PresentationFormat>
  <Paragraphs>116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Kapitał</vt:lpstr>
      <vt:lpstr>CAREER PORTFOLIO H5 – annex 3  (How to manage own energy)</vt:lpstr>
      <vt:lpstr>Slajd 2</vt:lpstr>
      <vt:lpstr>Self-assessment:  4 dimensions of your energy</vt:lpstr>
      <vt:lpstr>Slajd 4</vt:lpstr>
      <vt:lpstr>Unlock your energy!  Be open for new ideas!</vt:lpstr>
      <vt:lpstr>Unlock your energy!  Learn to breathe and relax</vt:lpstr>
      <vt:lpstr>Video on youtube: „Sun Salutation”</vt:lpstr>
      <vt:lpstr>Slajd 8</vt:lpstr>
      <vt:lpstr>PRACTICAL EXERCISE: TWO HANDED DRAWING EXERCISES WARMING UP   Practice drawing with both hands  at the same time to improve your creativity and become Ambidextrous</vt:lpstr>
      <vt:lpstr>Tasks to annex 3a: self-discipline </vt:lpstr>
      <vt:lpstr>Tasks for annex 3b:  my energy ( do it after watching at school with your tutor the presentation „How to manage own energy”)</vt:lpstr>
      <vt:lpstr>Tasks for annex 3c: my documents</vt:lpstr>
      <vt:lpstr>Evaluation: What have I learned about myself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H5 – załącznik 2 (Poznanie siebie)</dc:title>
  <dc:creator>GRZEGORZ MATWISZYN</dc:creator>
  <cp:lastModifiedBy>GRZEGORZ MATWISZYN</cp:lastModifiedBy>
  <cp:revision>310</cp:revision>
  <dcterms:created xsi:type="dcterms:W3CDTF">2014-11-02T19:52:08Z</dcterms:created>
  <dcterms:modified xsi:type="dcterms:W3CDTF">2014-12-02T20:25:48Z</dcterms:modified>
</cp:coreProperties>
</file>