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68" r:id="rId3"/>
    <p:sldId id="262" r:id="rId4"/>
    <p:sldId id="260" r:id="rId5"/>
    <p:sldId id="261" r:id="rId6"/>
    <p:sldId id="265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ZEGORZ MATWISZYN" initials="G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1-05T22:02:06.983" idx="1">
    <p:pos x="5485" y="155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E9C12-D196-4E91-B94C-8A09FD181A64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E8166-0616-40CC-A3D5-3078984E9ED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3DDA-7736-4288-AD89-C7C94F9F1AA7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70EB942-850F-465B-88DA-6ECCC867F21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3DDA-7736-4288-AD89-C7C94F9F1AA7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B942-850F-465B-88DA-6ECCC867F2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3DDA-7736-4288-AD89-C7C94F9F1AA7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B942-850F-465B-88DA-6ECCC867F2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3DDA-7736-4288-AD89-C7C94F9F1AA7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B942-850F-465B-88DA-6ECCC867F21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3DDA-7736-4288-AD89-C7C94F9F1AA7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0EB942-850F-465B-88DA-6ECCC867F2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3DDA-7736-4288-AD89-C7C94F9F1AA7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B942-850F-465B-88DA-6ECCC867F21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3DDA-7736-4288-AD89-C7C94F9F1AA7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B942-850F-465B-88DA-6ECCC867F21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3DDA-7736-4288-AD89-C7C94F9F1AA7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B942-850F-465B-88DA-6ECCC867F2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3DDA-7736-4288-AD89-C7C94F9F1AA7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B942-850F-465B-88DA-6ECCC867F2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3DDA-7736-4288-AD89-C7C94F9F1AA7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B942-850F-465B-88DA-6ECCC867F21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3DDA-7736-4288-AD89-C7C94F9F1AA7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0EB942-850F-465B-88DA-6ECCC867F21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083DDA-7736-4288-AD89-C7C94F9F1AA7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70EB942-850F-465B-88DA-6ECCC867F21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up-krakow.pl/uslugi-rynku-pracy/poradnictwo-zawodowe/centrum-informacji-i-planowania-kariery-zawodowej/inne/poradniki-centrum-pliki/TOP37.pdf" TargetMode="External"/><Relationship Id="rId2" Type="http://schemas.openxmlformats.org/officeDocument/2006/relationships/hyperlink" Target="http://www.doradztwozawodowe.koweziu.edu.pl/narzedzia-i-poradnik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pl/search?q=kola%C5%BC&amp;espv=2&amp;tbm=isch&amp;tbo=u&amp;source=univ&amp;sa=X&amp;ei=CI9aVMr1D4bFPdeJgBA&amp;ved=0CCYQsAQ" TargetMode="External"/><Relationship Id="rId5" Type="http://schemas.openxmlformats.org/officeDocument/2006/relationships/hyperlink" Target="http://www.beka.pl/pt_autobus.php" TargetMode="External"/><Relationship Id="rId4" Type="http://schemas.openxmlformats.org/officeDocument/2006/relationships/hyperlink" Target="http://praca-enter.pl/pytanie/1995/201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PORTFOLIO H5 –</a:t>
            </a:r>
            <a:r>
              <a:rPr lang="pl-PL" dirty="0" err="1" smtClean="0"/>
              <a:t>annex</a:t>
            </a:r>
            <a:r>
              <a:rPr lang="pl-PL" dirty="0" smtClean="0"/>
              <a:t> 2 </a:t>
            </a:r>
            <a:br>
              <a:rPr lang="pl-PL" dirty="0" smtClean="0"/>
            </a:br>
            <a:r>
              <a:rPr lang="pl-PL" dirty="0" smtClean="0"/>
              <a:t>(My </a:t>
            </a:r>
            <a:r>
              <a:rPr lang="pl-PL" dirty="0" err="1" smtClean="0"/>
              <a:t>potential</a:t>
            </a:r>
            <a:r>
              <a:rPr lang="pl-PL" dirty="0" smtClean="0"/>
              <a:t>: </a:t>
            </a:r>
            <a:r>
              <a:rPr lang="pl-PL" dirty="0" err="1" smtClean="0"/>
              <a:t>generally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me)</a:t>
            </a:r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60647"/>
            <a:ext cx="3384376" cy="10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" name="Picture 1" descr="C:\Users\GRZEGORZ\Documents\ANIA 3 HISZP\Ania\ERAZMUS 2014 2015\PROGRAM\OPIS DZIAŁAŃ\skills-knowledge-abiliti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284984"/>
            <a:ext cx="4968552" cy="2699370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1115616" y="5733256"/>
            <a:ext cx="7200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/>
              <a:t>https://www.mi5.gov.uk/</a:t>
            </a:r>
            <a:r>
              <a:rPr lang="pl-PL" sz="1100" dirty="0" err="1" smtClean="0"/>
              <a:t>files</a:t>
            </a:r>
            <a:r>
              <a:rPr lang="pl-PL" sz="1100" dirty="0" smtClean="0"/>
              <a:t>/Global/</a:t>
            </a:r>
            <a:r>
              <a:rPr lang="pl-PL" sz="1100" dirty="0" err="1" smtClean="0"/>
              <a:t>Careers</a:t>
            </a:r>
            <a:r>
              <a:rPr lang="pl-PL" sz="1100" dirty="0" smtClean="0"/>
              <a:t>/</a:t>
            </a:r>
            <a:r>
              <a:rPr lang="pl-PL" sz="1100" dirty="0" err="1" smtClean="0"/>
              <a:t>skills-knowledge-abilities.jpg</a:t>
            </a:r>
            <a:endParaRPr lang="pl-P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dirty="0" err="1" smtClean="0"/>
              <a:t>Bibliography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sz="2000" u="sng" dirty="0" smtClean="0">
              <a:latin typeface="Garamond" pitchFamily="18" charset="0"/>
              <a:hlinkClick r:id="rId2"/>
            </a:endParaRPr>
          </a:p>
          <a:p>
            <a:pPr>
              <a:buNone/>
            </a:pPr>
            <a:r>
              <a:rPr lang="pl-PL" sz="2000" u="sng" dirty="0" smtClean="0">
                <a:latin typeface="Garamond" pitchFamily="18" charset="0"/>
                <a:hlinkClick r:id="rId2"/>
              </a:rPr>
              <a:t>http://www.doradztwozawodowe.koweziu.edu.pl/narzedzia-i-poradniki.html</a:t>
            </a:r>
            <a:endParaRPr lang="pl-PL" sz="2000" dirty="0" smtClean="0">
              <a:latin typeface="Garamond" pitchFamily="18" charset="0"/>
            </a:endParaRPr>
          </a:p>
          <a:p>
            <a:pPr>
              <a:buNone/>
            </a:pPr>
            <a:r>
              <a:rPr lang="pl-PL" sz="2000" u="sng" dirty="0" smtClean="0">
                <a:latin typeface="Garamond" pitchFamily="18" charset="0"/>
                <a:hlinkClick r:id="rId3"/>
              </a:rPr>
              <a:t>http://wup-krakow.pl/uslugi-rynku-pracy/poradnictwo-zawodowe/centrum-informacji-i-planowania-kariery-zawodowej/inne/poradniki-centrum-pliki/TOP37.pdf</a:t>
            </a:r>
            <a:endParaRPr lang="pl-PL" sz="2000" u="sng" dirty="0" smtClean="0">
              <a:latin typeface="Garamond" pitchFamily="18" charset="0"/>
            </a:endParaRPr>
          </a:p>
          <a:p>
            <a:pPr>
              <a:buNone/>
            </a:pPr>
            <a:r>
              <a:rPr lang="pl-PL" sz="2000" u="sng" dirty="0" smtClean="0">
                <a:latin typeface="Garamond" pitchFamily="18" charset="0"/>
                <a:hlinkClick r:id="rId4"/>
              </a:rPr>
              <a:t>http://praca-enter.pl/pytanie/1995/2018</a:t>
            </a:r>
            <a:endParaRPr lang="pl-PL" sz="2000" u="sng" dirty="0" smtClean="0">
              <a:latin typeface="Garamond" pitchFamily="18" charset="0"/>
            </a:endParaRPr>
          </a:p>
          <a:p>
            <a:pPr>
              <a:buNone/>
            </a:pPr>
            <a:r>
              <a:rPr lang="pl-PL" sz="2000" u="sng" dirty="0" smtClean="0">
                <a:latin typeface="Garamond" pitchFamily="18" charset="0"/>
                <a:hlinkClick r:id="rId5"/>
              </a:rPr>
              <a:t>http://www.beka.pl/pt_autobus.php</a:t>
            </a:r>
            <a:endParaRPr lang="pl-PL" sz="2000" u="sng" dirty="0" smtClean="0">
              <a:latin typeface="Garamond" pitchFamily="18" charset="0"/>
            </a:endParaRPr>
          </a:p>
          <a:p>
            <a:pPr>
              <a:buNone/>
            </a:pPr>
            <a:r>
              <a:rPr lang="pl-PL" sz="2000" dirty="0" smtClean="0">
                <a:latin typeface="Garamond" pitchFamily="18" charset="0"/>
                <a:hlinkClick r:id="rId6"/>
              </a:rPr>
              <a:t>https://www.google.pl/search?q=kola%C5%BC&amp;espv=2&amp;tbm=isch&amp;tbo=u&amp;source=univ&amp;sa=X&amp;ei=CI9aVMr1D4bFPdeJgBA&amp;ved=0CCYQsAQ</a:t>
            </a:r>
            <a:r>
              <a:rPr lang="pl-PL" sz="2000" dirty="0" smtClean="0">
                <a:latin typeface="Garamond" pitchFamily="18" charset="0"/>
              </a:rPr>
              <a:t> </a:t>
            </a:r>
          </a:p>
          <a:p>
            <a:pPr>
              <a:buNone/>
            </a:pPr>
            <a:r>
              <a:rPr lang="pl-PL" sz="2000" dirty="0" smtClean="0">
                <a:latin typeface="Garamond" pitchFamily="18" charset="0"/>
              </a:rPr>
              <a:t>Twoja przyszłość, Zestaw scenariuszy do zajęć z młodzieżą, Fundacja Realizacji Programów Społecznych, Warszawa 2008, s.40.</a:t>
            </a:r>
          </a:p>
          <a:p>
            <a:pPr>
              <a:buNone/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39552" y="6309320"/>
            <a:ext cx="82809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 smtClean="0"/>
              <a:t>https://encrypted-tbn1.gstatic.com/images?q=tbn:ANd9GcTVERM1yG_p4nkksIFHl2nZqaLecCfgGAPtIevVG2imq8lCw2AL</a:t>
            </a:r>
            <a:endParaRPr lang="pl-PL" sz="1200" dirty="0"/>
          </a:p>
        </p:txBody>
      </p:sp>
      <p:pic>
        <p:nvPicPr>
          <p:cNvPr id="1026" name="Picture 2" descr="C:\Users\GRZEGORZ\Documents\ANIA 3 HISZP\Ania\ERAZMUS 2014 2015\PROGRAM\Portfolio\PORTFOLIO 2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5328592" cy="4824536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491880" y="332656"/>
            <a:ext cx="47245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l-PL" sz="8000" dirty="0" smtClean="0"/>
              <a:t>A </a:t>
            </a:r>
            <a:r>
              <a:rPr lang="pl-PL" sz="8000" dirty="0" err="1" smtClean="0"/>
              <a:t>short</a:t>
            </a:r>
            <a:r>
              <a:rPr lang="pl-PL" sz="8000" dirty="0" smtClean="0"/>
              <a:t> </a:t>
            </a:r>
            <a:r>
              <a:rPr lang="pl-PL" sz="8000" dirty="0" err="1" smtClean="0"/>
              <a:t>theory</a:t>
            </a:r>
            <a:r>
              <a:rPr lang="pl-PL" sz="8000" dirty="0" smtClean="0"/>
              <a:t>!!!</a:t>
            </a:r>
            <a:endParaRPr lang="pl-PL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115699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600" dirty="0" smtClean="0"/>
              <a:t>The career planning process comprises </a:t>
            </a:r>
            <a:br>
              <a:rPr lang="en-US" sz="3600" dirty="0" smtClean="0"/>
            </a:br>
            <a:r>
              <a:rPr lang="en-US" sz="3600" dirty="0" smtClean="0"/>
              <a:t>four steps</a:t>
            </a:r>
            <a:endParaRPr lang="en-US" sz="3600" b="1" dirty="0" smtClean="0">
              <a:latin typeface="Garamond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914400" y="1628800"/>
            <a:ext cx="7772400" cy="4968552"/>
          </a:xfrm>
        </p:spPr>
        <p:txBody>
          <a:bodyPr>
            <a:normAutofit lnSpcReduction="10000"/>
          </a:bodyPr>
          <a:lstStyle/>
          <a:p>
            <a:pPr marL="273050" indent="0">
              <a:buNone/>
            </a:pPr>
            <a:r>
              <a:rPr lang="en-US" sz="2300" dirty="0" smtClean="0">
                <a:latin typeface="Garamond" pitchFamily="18" charset="0"/>
              </a:rPr>
              <a:t>1. Self</a:t>
            </a:r>
            <a:r>
              <a:rPr lang="pl-PL" sz="2300" dirty="0" smtClean="0">
                <a:latin typeface="Garamond" pitchFamily="18" charset="0"/>
              </a:rPr>
              <a:t>-</a:t>
            </a:r>
            <a:r>
              <a:rPr lang="en-US" sz="2300" dirty="0" smtClean="0">
                <a:latin typeface="Garamond" pitchFamily="18" charset="0"/>
              </a:rPr>
              <a:t>assessment</a:t>
            </a:r>
          </a:p>
          <a:p>
            <a:pPr>
              <a:buNone/>
            </a:pPr>
            <a:endParaRPr lang="en-US" sz="2300" dirty="0" smtClean="0">
              <a:latin typeface="Garamond" pitchFamily="18" charset="0"/>
            </a:endParaRPr>
          </a:p>
          <a:p>
            <a:pPr marL="273050" indent="0">
              <a:buNone/>
            </a:pPr>
            <a:r>
              <a:rPr lang="en-US" sz="2300" dirty="0" smtClean="0">
                <a:latin typeface="Garamond" pitchFamily="18" charset="0"/>
              </a:rPr>
              <a:t>2. Explore the  occupation,</a:t>
            </a:r>
          </a:p>
          <a:p>
            <a:pPr marL="273050" indent="258763">
              <a:buNone/>
            </a:pPr>
            <a:r>
              <a:rPr lang="en-US" sz="2300" dirty="0" smtClean="0">
                <a:latin typeface="Garamond" pitchFamily="18" charset="0"/>
              </a:rPr>
              <a:t> job profiles and labor market </a:t>
            </a:r>
          </a:p>
          <a:p>
            <a:pPr>
              <a:buNone/>
            </a:pPr>
            <a:endParaRPr lang="en-US" sz="23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Garamond" pitchFamily="18" charset="0"/>
              </a:rPr>
              <a:t>	3. Explore</a:t>
            </a:r>
            <a:r>
              <a:rPr lang="pl-PL" sz="2300" dirty="0" smtClean="0">
                <a:latin typeface="Garamond" pitchFamily="18" charset="0"/>
              </a:rPr>
              <a:t> t</a:t>
            </a:r>
            <a:r>
              <a:rPr lang="en-US" sz="2300" dirty="0" smtClean="0">
                <a:latin typeface="Garamond" pitchFamily="18" charset="0"/>
              </a:rPr>
              <a:t>he</a:t>
            </a:r>
            <a:r>
              <a:rPr lang="pl-PL" sz="2300" dirty="0" smtClean="0">
                <a:latin typeface="Garamond" pitchFamily="18" charset="0"/>
              </a:rPr>
              <a:t> possibile</a:t>
            </a:r>
            <a:r>
              <a:rPr lang="en-US" sz="2300" dirty="0" smtClean="0">
                <a:latin typeface="Garamond" pitchFamily="18" charset="0"/>
              </a:rPr>
              <a:t> </a:t>
            </a:r>
            <a:endParaRPr lang="pl-PL" sz="2300" dirty="0" smtClean="0">
              <a:latin typeface="Garamond" pitchFamily="18" charset="0"/>
            </a:endParaRPr>
          </a:p>
          <a:p>
            <a:pPr>
              <a:buNone/>
            </a:pPr>
            <a:r>
              <a:rPr lang="pl-PL" sz="2300" dirty="0" smtClean="0">
                <a:latin typeface="Garamond" pitchFamily="18" charset="0"/>
              </a:rPr>
              <a:t>	    </a:t>
            </a:r>
            <a:r>
              <a:rPr lang="en-US" sz="2300" dirty="0" smtClean="0">
                <a:latin typeface="Garamond" pitchFamily="18" charset="0"/>
              </a:rPr>
              <a:t>path</a:t>
            </a:r>
            <a:r>
              <a:rPr lang="pl-PL" sz="2300" dirty="0" smtClean="0">
                <a:latin typeface="Garamond" pitchFamily="18" charset="0"/>
              </a:rPr>
              <a:t>s</a:t>
            </a:r>
            <a:r>
              <a:rPr lang="en-US" sz="2300" dirty="0" smtClean="0">
                <a:latin typeface="Garamond" pitchFamily="18" charset="0"/>
              </a:rPr>
              <a:t> of education</a:t>
            </a:r>
          </a:p>
          <a:p>
            <a:pPr>
              <a:buNone/>
            </a:pPr>
            <a:endParaRPr lang="en-US" sz="2300" dirty="0" smtClean="0">
              <a:latin typeface="Garamond" pitchFamily="18" charset="0"/>
            </a:endParaRPr>
          </a:p>
          <a:p>
            <a:pPr marL="514350" indent="-241300">
              <a:buNone/>
            </a:pPr>
            <a:r>
              <a:rPr lang="en-US" sz="2300" dirty="0" smtClean="0">
                <a:latin typeface="Garamond" pitchFamily="18" charset="0"/>
              </a:rPr>
              <a:t>4. Confronting collected</a:t>
            </a:r>
          </a:p>
          <a:p>
            <a:pPr marL="514350" indent="-514350">
              <a:buNone/>
            </a:pPr>
            <a:r>
              <a:rPr lang="en-US" sz="2300" dirty="0" smtClean="0">
                <a:latin typeface="Garamond" pitchFamily="18" charset="0"/>
              </a:rPr>
              <a:t>     	information with knowledge </a:t>
            </a:r>
          </a:p>
          <a:p>
            <a:pPr marL="514350" indent="-514350">
              <a:buNone/>
            </a:pPr>
            <a:r>
              <a:rPr lang="en-US" sz="2300" dirty="0" smtClean="0">
                <a:latin typeface="Garamond" pitchFamily="18" charset="0"/>
              </a:rPr>
              <a:t>	about yourself</a:t>
            </a:r>
          </a:p>
          <a:p>
            <a:pPr marL="514350" indent="-514350">
              <a:buNone/>
            </a:pPr>
            <a:endParaRPr lang="pl-PL" sz="2300" dirty="0" smtClean="0">
              <a:latin typeface="Garamond" pitchFamily="18" charset="0"/>
            </a:endParaRPr>
          </a:p>
          <a:p>
            <a:pPr marL="514350" indent="-514350" algn="ctr">
              <a:buNone/>
            </a:pPr>
            <a:r>
              <a:rPr lang="pl-PL" sz="1200" dirty="0" smtClean="0">
                <a:latin typeface="Garamond" pitchFamily="18" charset="0"/>
              </a:rPr>
              <a:t>http://creatingwithin.com/wp-content/uploads/2011/09/Question-704x1024.jpg</a:t>
            </a:r>
          </a:p>
          <a:p>
            <a:pPr>
              <a:buNone/>
            </a:pPr>
            <a:endParaRPr lang="pl-PL" dirty="0" smtClean="0"/>
          </a:p>
        </p:txBody>
      </p:sp>
      <p:pic>
        <p:nvPicPr>
          <p:cNvPr id="2049" name="Picture 1" descr="C:\Users\GRZEGORZ\Documents\ANIA 3 HISZP\Ania\ERAZMUS 2014 2015\PROGRAM\OPIS DZIAŁAŃ\Question-704x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628800"/>
            <a:ext cx="3509565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93610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l-PL" sz="4400" dirty="0" smtClean="0">
                <a:latin typeface="Garamond" pitchFamily="18" charset="0"/>
              </a:rPr>
              <a:t>Step 1: </a:t>
            </a:r>
            <a:r>
              <a:rPr lang="en-US" sz="4400" dirty="0" smtClean="0">
                <a:latin typeface="Garamond" pitchFamily="18" charset="0"/>
              </a:rPr>
              <a:t>Self</a:t>
            </a:r>
            <a:r>
              <a:rPr lang="pl-PL" sz="4400" dirty="0" smtClean="0">
                <a:latin typeface="Garamond" pitchFamily="18" charset="0"/>
              </a:rPr>
              <a:t>-</a:t>
            </a:r>
            <a:r>
              <a:rPr lang="en-US" sz="4400" dirty="0" smtClean="0">
                <a:latin typeface="Garamond" pitchFamily="18" charset="0"/>
              </a:rPr>
              <a:t>assessment</a:t>
            </a:r>
            <a:endParaRPr lang="pl-PL" sz="4400" b="1" dirty="0">
              <a:latin typeface="Garamond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52215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000" b="1" dirty="0" smtClean="0">
                <a:latin typeface="Garamond" pitchFamily="18" charset="0"/>
              </a:rPr>
              <a:t>We can try to define ourselves by the so-called „internal factors” related directly to the man and his/her individual characteristics, development etc</a:t>
            </a:r>
            <a:r>
              <a:rPr lang="en-US" sz="3400" b="1" dirty="0" smtClean="0">
                <a:latin typeface="Garamond" pitchFamily="18" charset="0"/>
              </a:rPr>
              <a:t>.</a:t>
            </a:r>
            <a:endParaRPr lang="en-US" sz="3200" dirty="0" smtClean="0">
              <a:latin typeface="Garamond" pitchFamily="18" charset="0"/>
            </a:endParaRPr>
          </a:p>
          <a:p>
            <a:pPr marL="1077913" indent="-354013">
              <a:buFont typeface="Arial" pitchFamily="34" charset="0"/>
              <a:buChar char="•"/>
            </a:pPr>
            <a:r>
              <a:rPr lang="en-US" sz="3200" dirty="0" smtClean="0">
                <a:latin typeface="Garamond" pitchFamily="18" charset="0"/>
              </a:rPr>
              <a:t>Personality traits</a:t>
            </a:r>
          </a:p>
          <a:p>
            <a:pPr marL="1077913" indent="-354013">
              <a:buFont typeface="Arial" pitchFamily="34" charset="0"/>
              <a:buChar char="•"/>
            </a:pPr>
            <a:r>
              <a:rPr lang="en-US" sz="3200" dirty="0" smtClean="0">
                <a:latin typeface="Garamond" pitchFamily="18" charset="0"/>
              </a:rPr>
              <a:t>Temperament</a:t>
            </a:r>
          </a:p>
          <a:p>
            <a:pPr marL="1077913" indent="-354013">
              <a:buFont typeface="Arial" pitchFamily="34" charset="0"/>
              <a:buChar char="•"/>
            </a:pPr>
            <a:r>
              <a:rPr lang="en-US" sz="3200" dirty="0" smtClean="0">
                <a:latin typeface="Garamond" pitchFamily="18" charset="0"/>
              </a:rPr>
              <a:t>Skills, interest,</a:t>
            </a:r>
            <a:r>
              <a:rPr lang="pl-PL" sz="3200" dirty="0" smtClean="0">
                <a:latin typeface="Garamond" pitchFamily="18" charset="0"/>
              </a:rPr>
              <a:t> </a:t>
            </a:r>
            <a:r>
              <a:rPr lang="en-US" sz="3200" dirty="0" smtClean="0">
                <a:latin typeface="Garamond" pitchFamily="18" charset="0"/>
              </a:rPr>
              <a:t>talents,</a:t>
            </a:r>
          </a:p>
          <a:p>
            <a:pPr marL="1077913" indent="-354013">
              <a:buFont typeface="Arial" pitchFamily="34" charset="0"/>
              <a:buChar char="•"/>
            </a:pPr>
            <a:r>
              <a:rPr lang="en-US" sz="3200" dirty="0" smtClean="0">
                <a:latin typeface="Garamond" pitchFamily="18" charset="0"/>
              </a:rPr>
              <a:t> abilities</a:t>
            </a:r>
          </a:p>
          <a:p>
            <a:pPr marL="1077913" indent="-354013">
              <a:buFont typeface="Arial" pitchFamily="34" charset="0"/>
              <a:buChar char="•"/>
            </a:pPr>
            <a:r>
              <a:rPr lang="en-US" sz="3200" dirty="0" smtClean="0">
                <a:latin typeface="Garamond" pitchFamily="18" charset="0"/>
              </a:rPr>
              <a:t>System of values</a:t>
            </a:r>
          </a:p>
          <a:p>
            <a:pPr marL="1077913" indent="-354013">
              <a:buFont typeface="Arial" pitchFamily="34" charset="0"/>
              <a:buChar char="•"/>
            </a:pPr>
            <a:r>
              <a:rPr lang="en-US" sz="3200" dirty="0" smtClean="0">
                <a:latin typeface="Garamond" pitchFamily="18" charset="0"/>
              </a:rPr>
              <a:t>Health condition</a:t>
            </a:r>
          </a:p>
          <a:p>
            <a:pPr>
              <a:buFontTx/>
              <a:buChar char="-"/>
            </a:pPr>
            <a:endParaRPr lang="pl-PL" sz="1800" dirty="0" smtClean="0"/>
          </a:p>
          <a:p>
            <a:pPr algn="ctr">
              <a:buNone/>
            </a:pPr>
            <a:r>
              <a:rPr lang="pl-PL" sz="1800" dirty="0" smtClean="0"/>
              <a:t>http://s2.manifo.com/</a:t>
            </a:r>
            <a:r>
              <a:rPr lang="pl-PL" sz="1800" dirty="0" err="1" smtClean="0"/>
              <a:t>usr</a:t>
            </a:r>
            <a:r>
              <a:rPr lang="pl-PL" sz="1800" dirty="0" smtClean="0"/>
              <a:t>/c/c31d5/85/manager/</a:t>
            </a:r>
            <a:r>
              <a:rPr lang="pl-PL" sz="1800" dirty="0" err="1" smtClean="0"/>
              <a:t>nowy_katalog</a:t>
            </a:r>
            <a:r>
              <a:rPr lang="pl-PL" sz="1800" dirty="0" smtClean="0"/>
              <a:t>/</a:t>
            </a:r>
            <a:r>
              <a:rPr lang="pl-PL" sz="1800" dirty="0" err="1" smtClean="0"/>
              <a:t>nowy_katalog</a:t>
            </a:r>
            <a:r>
              <a:rPr lang="pl-PL" sz="1800" dirty="0" smtClean="0"/>
              <a:t>/akupresura/</a:t>
            </a:r>
            <a:r>
              <a:rPr lang="pl-PL" sz="1800" dirty="0" err="1" smtClean="0"/>
              <a:t>oczy.jpg</a:t>
            </a:r>
            <a:endParaRPr lang="pl-PL" sz="1800" dirty="0" smtClean="0"/>
          </a:p>
        </p:txBody>
      </p:sp>
      <p:pic>
        <p:nvPicPr>
          <p:cNvPr id="6146" name="Picture 2" descr="C:\Users\GRZEGORZ\Documents\ANIA 3 HISZP\Ania\ERAZMUS 2014 2015\PROGRAM\OPIS DZIAŁAŃ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708920"/>
            <a:ext cx="4032448" cy="3151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46646"/>
            <a:ext cx="8496944" cy="85010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b="1" dirty="0" smtClean="0"/>
              <a:t>Sources of information about yourself</a:t>
            </a:r>
            <a:endParaRPr lang="en-US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435280" cy="5221560"/>
          </a:xfrm>
        </p:spPr>
        <p:txBody>
          <a:bodyPr/>
          <a:lstStyle/>
          <a:p>
            <a:r>
              <a:rPr lang="en-US" dirty="0" smtClean="0">
                <a:latin typeface="Garamond" pitchFamily="18" charset="0"/>
              </a:rPr>
              <a:t>Reflection, which can be accompanied by a variety of mental exercises</a:t>
            </a:r>
          </a:p>
          <a:p>
            <a:endParaRPr lang="en-US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Opinion of family, friends and experts</a:t>
            </a:r>
          </a:p>
          <a:p>
            <a:pPr>
              <a:buNone/>
            </a:pPr>
            <a:endParaRPr lang="en-US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Professional standardized tests and </a:t>
            </a:r>
          </a:p>
          <a:p>
            <a:pPr>
              <a:buNone/>
            </a:pPr>
            <a:r>
              <a:rPr lang="en-US" dirty="0" smtClean="0">
                <a:latin typeface="Garamond" pitchFamily="18" charset="0"/>
              </a:rPr>
              <a:t>	questionnaires</a:t>
            </a:r>
          </a:p>
          <a:p>
            <a:pPr>
              <a:buNone/>
            </a:pPr>
            <a:endParaRPr lang="en-US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 Individual work with a consultant </a:t>
            </a:r>
            <a:endParaRPr lang="pl-PL" dirty="0" smtClean="0">
              <a:latin typeface="Garamond" pitchFamily="18" charset="0"/>
            </a:endParaRPr>
          </a:p>
          <a:p>
            <a:pPr>
              <a:buNone/>
            </a:pPr>
            <a:endParaRPr lang="pl-PL" dirty="0">
              <a:latin typeface="Garamond" pitchFamily="18" charset="0"/>
            </a:endParaRPr>
          </a:p>
        </p:txBody>
      </p:sp>
      <p:pic>
        <p:nvPicPr>
          <p:cNvPr id="5" name="Picture 1" descr="C:\Users\GRZEGORZ\Documents\ANIA 3 HISZP\Ania\ERAZMUS 2014 2015\PROGRAM\OPIS DZIAŁAŃ\pobra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348880"/>
            <a:ext cx="3312368" cy="2952328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1907704" y="5805264"/>
            <a:ext cx="698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pl-PL" sz="1200" dirty="0" smtClean="0"/>
              <a:t> </a:t>
            </a:r>
          </a:p>
          <a:p>
            <a:pPr algn="r">
              <a:buNone/>
            </a:pPr>
            <a:r>
              <a:rPr lang="pl-PL" sz="1200" dirty="0" smtClean="0"/>
              <a:t>zdjęcie:  http://thumbs.dreamstime.com/x/przesta%C5%84-dobrej-zainteresowania-332804.jpg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81034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„Crazy me”: tasks to annex 2</a:t>
            </a:r>
            <a:endParaRPr lang="en-US" dirty="0"/>
          </a:p>
        </p:txBody>
      </p:sp>
      <p:pic>
        <p:nvPicPr>
          <p:cNvPr id="6" name="Picture 2" descr="C:\Users\GRZEGORZ\Documents\ANIA 3 HISZP\Ania\ERAZMUS 2014 2015\PROGRAM\OPIS DZIAŁAŃ\images (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12776"/>
            <a:ext cx="5328592" cy="3960440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2437681" y="545861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1000" dirty="0" smtClean="0">
                <a:latin typeface="Garamond" pitchFamily="18" charset="0"/>
              </a:rPr>
              <a:t>http://pixers.pl/blog/wp-content/uploads/2011/12/kola%C5%BC3.jpg</a:t>
            </a:r>
            <a:endParaRPr lang="pl-PL" sz="10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772400" cy="576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sz="1800" dirty="0" smtClean="0">
                <a:solidFill>
                  <a:schemeClr val="tx1"/>
                </a:solidFill>
              </a:rPr>
              <a:t/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/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/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/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/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/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/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/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/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/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/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/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/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b="1" dirty="0" smtClean="0">
                <a:solidFill>
                  <a:schemeClr val="tx1"/>
                </a:solidFill>
              </a:rPr>
              <a:t/>
            </a:r>
            <a:br>
              <a:rPr lang="pl-PL" sz="1800" b="1" dirty="0" smtClean="0">
                <a:solidFill>
                  <a:schemeClr val="tx1"/>
                </a:solidFill>
              </a:rPr>
            </a:br>
            <a:r>
              <a:rPr lang="pl-PL" sz="3100" b="1" dirty="0" smtClean="0">
                <a:solidFill>
                  <a:schemeClr val="tx1"/>
                </a:solidFill>
              </a:rPr>
              <a:t> </a:t>
            </a:r>
            <a:r>
              <a:rPr lang="en-US" sz="3100" b="1" dirty="0" smtClean="0">
                <a:solidFill>
                  <a:schemeClr val="tx1"/>
                </a:solidFill>
              </a:rPr>
              <a:t>Tasks to annex 2: answer the questions</a:t>
            </a:r>
            <a:endParaRPr lang="en-US" sz="3100" b="1" dirty="0">
              <a:solidFill>
                <a:schemeClr val="tx1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914400" y="836712"/>
            <a:ext cx="7772400" cy="583264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b="1" dirty="0" smtClean="0">
                <a:latin typeface="Garamond" pitchFamily="18" charset="0"/>
              </a:rPr>
              <a:t>This will help you </a:t>
            </a:r>
            <a:r>
              <a:rPr lang="pl-PL" b="1" dirty="0" smtClean="0">
                <a:latin typeface="Garamond" pitchFamily="18" charset="0"/>
              </a:rPr>
              <a:t>to </a:t>
            </a:r>
            <a:r>
              <a:rPr lang="en-US" b="1" dirty="0" smtClean="0">
                <a:latin typeface="Garamond" pitchFamily="18" charset="0"/>
              </a:rPr>
              <a:t>gather some basic information about yourself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latin typeface="Garamond" pitchFamily="18" charset="0"/>
              </a:rPr>
              <a:t>I am ………………………………………….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latin typeface="Garamond" pitchFamily="18" charset="0"/>
              </a:rPr>
              <a:t>Favorite: color: …………., food …………, person: ………….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latin typeface="Garamond" pitchFamily="18" charset="0"/>
              </a:rPr>
              <a:t>animal: ………………….. , item……………,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Garamond" pitchFamily="18" charset="0"/>
              </a:rPr>
              <a:t>In my free time I like………………………………………….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Garamond" pitchFamily="18" charset="0"/>
              </a:rPr>
              <a:t>Constantly I update my knowledge of ………………………………………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Garamond" pitchFamily="18" charset="0"/>
              </a:rPr>
              <a:t>I can………………………………………….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Garamond" pitchFamily="18" charset="0"/>
              </a:rPr>
              <a:t>I am good at………………………………………….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Garamond" pitchFamily="18" charset="0"/>
              </a:rPr>
              <a:t>I am not good at………………………………………….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Garamond" pitchFamily="18" charset="0"/>
              </a:rPr>
              <a:t>Frequently I am praised for………………………………………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Garamond" pitchFamily="18" charset="0"/>
              </a:rPr>
              <a:t>Most often I am criticized for………………………………………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Garamond" pitchFamily="18" charset="0"/>
              </a:rPr>
              <a:t>I like myself for………………………………………….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latin typeface="Garamond" pitchFamily="18" charset="0"/>
              </a:rPr>
              <a:t>I do not like myself for………………………………………….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latin typeface="Garamond" pitchFamily="18" charset="0"/>
              </a:rPr>
              <a:t>Three positive character traits: ………………………………………….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latin typeface="Garamond" pitchFamily="18" charset="0"/>
              </a:rPr>
              <a:t>Three negative character traits………………………………………….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latin typeface="Garamond" pitchFamily="18" charset="0"/>
              </a:rPr>
              <a:t>The most important in life is………………………………………….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latin typeface="Garamond" pitchFamily="18" charset="0"/>
              </a:rPr>
              <a:t>I attach great importance to………………………………………….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latin typeface="Garamond" pitchFamily="18" charset="0"/>
              </a:rPr>
              <a:t>I dream about………………………………………….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latin typeface="Garamond" pitchFamily="18" charset="0"/>
              </a:rPr>
              <a:t>My nickname (you can invent) :  ………………………………………….</a:t>
            </a:r>
          </a:p>
          <a:p>
            <a:pPr marL="514350" indent="-514350">
              <a:buFont typeface="Wingdings 2"/>
              <a:buAutoNum type="arabicPeriod"/>
            </a:pPr>
            <a:endParaRPr lang="pl-PL" dirty="0" smtClean="0">
              <a:latin typeface="Garamond" pitchFamily="18" charset="0"/>
            </a:endParaRPr>
          </a:p>
          <a:p>
            <a:pPr marL="514350" indent="-514350">
              <a:buFont typeface="Wingdings 2"/>
              <a:buAutoNum type="arabicPeriod"/>
            </a:pPr>
            <a:endParaRPr lang="pl-PL" dirty="0" smtClean="0">
              <a:latin typeface="Garamond" pitchFamily="18" charset="0"/>
            </a:endParaRPr>
          </a:p>
          <a:p>
            <a:pPr marL="514350" indent="-514350">
              <a:buFont typeface="Wingdings 2"/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11967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200" b="1" dirty="0" smtClean="0"/>
              <a:t>„</a:t>
            </a:r>
            <a:r>
              <a:rPr lang="en-US" sz="2200" b="1" dirty="0" smtClean="0">
                <a:latin typeface="Garamond" pitchFamily="18" charset="0"/>
              </a:rPr>
              <a:t>Crazy me”</a:t>
            </a:r>
            <a:br>
              <a:rPr lang="en-US" sz="2200" b="1" dirty="0" smtClean="0">
                <a:latin typeface="Garamond" pitchFamily="18" charset="0"/>
              </a:rPr>
            </a:br>
            <a:r>
              <a:rPr lang="en-US" sz="2200" b="1" dirty="0" smtClean="0">
                <a:latin typeface="Garamond" pitchFamily="18" charset="0"/>
              </a:rPr>
              <a:t> Each </a:t>
            </a:r>
            <a:r>
              <a:rPr lang="en-US" sz="2200" b="1" dirty="0" smtClean="0">
                <a:latin typeface="Garamond" pitchFamily="18" charset="0"/>
              </a:rPr>
              <a:t>glued </a:t>
            </a:r>
            <a:r>
              <a:rPr lang="en-US" sz="2200" b="1" dirty="0" smtClean="0">
                <a:latin typeface="Garamond" pitchFamily="18" charset="0"/>
              </a:rPr>
              <a:t>part of drawing should express </a:t>
            </a:r>
            <a:r>
              <a:rPr lang="en-US" sz="2200" b="1" dirty="0" smtClean="0">
                <a:latin typeface="Garamond" pitchFamily="18" charset="0"/>
              </a:rPr>
              <a:t>yourself </a:t>
            </a:r>
            <a:r>
              <a:rPr lang="pl-PL" sz="2200" dirty="0" smtClean="0">
                <a:latin typeface="Garamond" pitchFamily="18" charset="0"/>
              </a:rPr>
              <a:t/>
            </a:r>
            <a:br>
              <a:rPr lang="pl-PL" sz="2200" dirty="0" smtClean="0">
                <a:latin typeface="Garamond" pitchFamily="18" charset="0"/>
              </a:rPr>
            </a:br>
            <a:endParaRPr lang="pl-PL" sz="2200" dirty="0">
              <a:latin typeface="Garamond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2156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200" b="1" dirty="0" smtClean="0">
                <a:latin typeface="Garamond" pitchFamily="18" charset="0"/>
              </a:rPr>
              <a:t>Print pages </a:t>
            </a:r>
            <a:r>
              <a:rPr lang="en-US" sz="2200" b="1" dirty="0" smtClean="0">
                <a:latin typeface="Garamond" pitchFamily="18" charset="0"/>
              </a:rPr>
              <a:t>3, 4 and 7, 8 (perform tasks) and attach to portfolio</a:t>
            </a:r>
            <a:endParaRPr lang="en-US" sz="2200" b="1" dirty="0" smtClean="0">
              <a:latin typeface="Garamond" pitchFamily="18" charset="0"/>
            </a:endParaRPr>
          </a:p>
          <a:p>
            <a:pPr algn="just"/>
            <a:r>
              <a:rPr lang="en-US" sz="2200" b="1" dirty="0" smtClean="0">
                <a:latin typeface="Garamond" pitchFamily="18" charset="0"/>
              </a:rPr>
              <a:t>Create a collage of yourself </a:t>
            </a:r>
            <a:r>
              <a:rPr lang="en-US" sz="2200" dirty="0" smtClean="0">
                <a:latin typeface="Garamond" pitchFamily="18" charset="0"/>
              </a:rPr>
              <a:t>(a mixture of different techniques - materials </a:t>
            </a:r>
            <a:r>
              <a:rPr lang="en-US" sz="2200" dirty="0" smtClean="0">
                <a:latin typeface="Garamond" pitchFamily="18" charset="0"/>
              </a:rPr>
              <a:t>such as </a:t>
            </a:r>
            <a:r>
              <a:rPr lang="en-US" sz="2200" dirty="0" smtClean="0">
                <a:latin typeface="Garamond" pitchFamily="18" charset="0"/>
              </a:rPr>
              <a:t>newspaper clippings, appended objects, </a:t>
            </a:r>
            <a:r>
              <a:rPr lang="en-US" sz="2200" dirty="0" smtClean="0">
                <a:latin typeface="Garamond" pitchFamily="18" charset="0"/>
              </a:rPr>
              <a:t>paintings, </a:t>
            </a:r>
            <a:r>
              <a:rPr lang="en-US" sz="2200" dirty="0" smtClean="0">
                <a:latin typeface="Garamond" pitchFamily="18" charset="0"/>
              </a:rPr>
              <a:t>etc.).</a:t>
            </a:r>
          </a:p>
          <a:p>
            <a:pPr algn="just"/>
            <a:r>
              <a:rPr lang="en-US" sz="2200" dirty="0" smtClean="0">
                <a:latin typeface="Garamond" pitchFamily="18" charset="0"/>
              </a:rPr>
              <a:t>Collage should be designed </a:t>
            </a:r>
            <a:r>
              <a:rPr lang="en-US" sz="2200" b="1" dirty="0" smtClean="0">
                <a:latin typeface="Garamond" pitchFamily="18" charset="0"/>
              </a:rPr>
              <a:t>so that it provides the viewer with the information about you and your</a:t>
            </a:r>
            <a:r>
              <a:rPr lang="en-US" sz="2200" dirty="0" smtClean="0">
                <a:latin typeface="Garamond" pitchFamily="18" charset="0"/>
              </a:rPr>
              <a:t>: gender, interests, what you're good, and </a:t>
            </a:r>
            <a:r>
              <a:rPr lang="en-US" sz="2200" dirty="0" smtClean="0">
                <a:latin typeface="Garamond" pitchFamily="18" charset="0"/>
              </a:rPr>
              <a:t>bad </a:t>
            </a:r>
            <a:r>
              <a:rPr lang="en-US" sz="2200" dirty="0" smtClean="0">
                <a:latin typeface="Garamond" pitchFamily="18" charset="0"/>
              </a:rPr>
              <a:t>at, free time, what you wish for, favorite objects, colors, food, activities, animals as well as everything you can and enjoy doing it, what is important in your life, etc. </a:t>
            </a:r>
          </a:p>
          <a:p>
            <a:pPr algn="just"/>
            <a:r>
              <a:rPr lang="en-US" sz="2200" b="1" dirty="0" smtClean="0">
                <a:latin typeface="Garamond" pitchFamily="18" charset="0"/>
              </a:rPr>
              <a:t>Do not sign a collage just invent your own nickname </a:t>
            </a:r>
            <a:r>
              <a:rPr lang="en-US" sz="2200" dirty="0" smtClean="0">
                <a:latin typeface="Garamond" pitchFamily="18" charset="0"/>
              </a:rPr>
              <a:t>under which your collage will be presented at the exhibition </a:t>
            </a:r>
            <a:r>
              <a:rPr lang="en-US" sz="2200" dirty="0" smtClean="0">
                <a:latin typeface="Garamond" pitchFamily="18" charset="0"/>
              </a:rPr>
              <a:t>at </a:t>
            </a:r>
            <a:r>
              <a:rPr lang="en-US" sz="2200" dirty="0" smtClean="0">
                <a:latin typeface="Garamond" pitchFamily="18" charset="0"/>
              </a:rPr>
              <a:t>school.</a:t>
            </a:r>
          </a:p>
          <a:p>
            <a:pPr algn="just"/>
            <a:r>
              <a:rPr lang="en-US" sz="2200" dirty="0" smtClean="0">
                <a:latin typeface="Garamond" pitchFamily="18" charset="0"/>
              </a:rPr>
              <a:t>Take a photo </a:t>
            </a:r>
            <a:r>
              <a:rPr lang="en-US" sz="2200" dirty="0" smtClean="0">
                <a:latin typeface="Garamond" pitchFamily="18" charset="0"/>
              </a:rPr>
              <a:t>of the collage </a:t>
            </a:r>
            <a:r>
              <a:rPr lang="en-US" sz="2200" dirty="0" smtClean="0">
                <a:latin typeface="Garamond" pitchFamily="18" charset="0"/>
              </a:rPr>
              <a:t>and attach to </a:t>
            </a:r>
            <a:r>
              <a:rPr lang="en-US" sz="2200" dirty="0" smtClean="0">
                <a:latin typeface="Garamond" pitchFamily="18" charset="0"/>
              </a:rPr>
              <a:t>portfolio. </a:t>
            </a:r>
          </a:p>
          <a:p>
            <a:pPr algn="just"/>
            <a:r>
              <a:rPr lang="en-US" sz="2200" dirty="0" smtClean="0">
                <a:latin typeface="Garamond" pitchFamily="18" charset="0"/>
              </a:rPr>
              <a:t>Bring the collage to your tutor (he/she will establish the deadline and the date of exhibition)</a:t>
            </a:r>
            <a:endParaRPr lang="en-US" sz="2200" dirty="0" smtClean="0">
              <a:latin typeface="Garamond" pitchFamily="18" charset="0"/>
            </a:endParaRPr>
          </a:p>
          <a:p>
            <a:endParaRPr lang="pl-PL" dirty="0" smtClean="0">
              <a:latin typeface="Garamond" pitchFamily="18" charset="0"/>
            </a:endParaRPr>
          </a:p>
          <a:p>
            <a:endParaRPr lang="pl-PL" dirty="0" smtClean="0">
              <a:latin typeface="Garamond" pitchFamily="18" charset="0"/>
            </a:endParaRPr>
          </a:p>
          <a:p>
            <a:endParaRPr lang="pl-PL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27584" y="1700808"/>
            <a:ext cx="7772400" cy="122413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ym typeface="Wingdings" pitchFamily="2" charset="2"/>
              </a:rPr>
              <a:t> </a:t>
            </a:r>
            <a:r>
              <a:rPr lang="en-US" b="1" dirty="0" smtClean="0"/>
              <a:t>Thank you for your commitment </a:t>
            </a:r>
            <a:r>
              <a:rPr lang="pl-PL" b="1" dirty="0" smtClean="0">
                <a:sym typeface="Wingdings" pitchFamily="2" charset="2"/>
              </a:rPr>
              <a:t></a:t>
            </a:r>
            <a:endParaRPr lang="pl-PL" b="1" dirty="0"/>
          </a:p>
        </p:txBody>
      </p:sp>
      <p:pic>
        <p:nvPicPr>
          <p:cNvPr id="2050" name="Picture 2" descr="https://encrypted-tbn3.gstatic.com/images?q=tbn:ANd9GcSEMqm28VdH3elUOr_Hx8JQECCt6j14hErNmhTAV-HQpMVC2hP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84984"/>
            <a:ext cx="2808312" cy="2235325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971600" y="6021288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 smtClean="0"/>
              <a:t>https://encrypted-tbn3.gstatic.com/images?q=tbn:ANd9GcSEMqm28VdH3elUOr_Hx8JQECCt6j14hErNmhTAV-HQpMVC2hPv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713</TotalTime>
  <Words>465</Words>
  <Application>Microsoft Office PowerPoint</Application>
  <PresentationFormat>Pokaz na ekranie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Kapitał</vt:lpstr>
      <vt:lpstr>PORTFOLIO H5 –annex 2  (My potential: generally about me)</vt:lpstr>
      <vt:lpstr>Slajd 2</vt:lpstr>
      <vt:lpstr>The career planning process comprises  four steps</vt:lpstr>
      <vt:lpstr>Step 1: Self-assessment</vt:lpstr>
      <vt:lpstr>Sources of information about yourself</vt:lpstr>
      <vt:lpstr>„Crazy me”: tasks to annex 2</vt:lpstr>
      <vt:lpstr>               Tasks to annex 2: answer the questions</vt:lpstr>
      <vt:lpstr>„Crazy me”  Each glued part of drawing should express yourself  </vt:lpstr>
      <vt:lpstr> Thank you for your commitment </vt:lpstr>
      <vt:lpstr>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H5 – załącznik 2 (Poznanie siebie)</dc:title>
  <dc:creator>GRZEGORZ MATWISZYN</dc:creator>
  <cp:lastModifiedBy>GRZEGORZ MATWISZYN</cp:lastModifiedBy>
  <cp:revision>117</cp:revision>
  <dcterms:created xsi:type="dcterms:W3CDTF">2014-11-02T19:52:08Z</dcterms:created>
  <dcterms:modified xsi:type="dcterms:W3CDTF">2014-11-13T20:22:48Z</dcterms:modified>
</cp:coreProperties>
</file>