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2" r:id="rId4"/>
    <p:sldId id="264" r:id="rId5"/>
    <p:sldId id="265" r:id="rId6"/>
    <p:sldId id="271" r:id="rId7"/>
    <p:sldId id="266" r:id="rId8"/>
    <p:sldId id="269" r:id="rId9"/>
    <p:sldId id="27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F68CE9-CC44-42A0-933B-B695524294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455E60-5A06-4413-863D-124C0EB1B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kmoz.com/wp-content/uploads/2013/05/Lets-start22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smakpracy.pl/upload/admin/1300908537sesja_Assessment_Center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3.gstatic.com/images?q=tbn:ANd9GcQc0n-73OcRL8Z90dJvj6VeypXAz0vXVcnrNQwypsPO08gw6a3RDQ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nternationalHighFiv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oba.pl/a/2vz2/dowiedz-sie-jak-cwiczyc-i-wykorzystywac-swoja-kreatywnosc-11-prostych-cwi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-trainer.eu/fileadmin/template/download/Module_2_workshop_creativity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-trainer.eu/fileadmin/template/download/Module_2_workshop_creativity.pd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terklasa.pl/portal/index/strony?mainSP=subjectpages&amp;mainSRV=lwych&amp;methid=8015087&amp;page=article&amp;article_id=321481" TargetMode="External"/><Relationship Id="rId3" Type="http://schemas.openxmlformats.org/officeDocument/2006/relationships/hyperlink" Target="https://encrypted-tbn3.gstatic.com/images?q=tbn:ANd9GcQc0n73OcRL8Z90dJvj6VeypXAz0vXVcnrNQwypsPO08gw6a3RDQ" TargetMode="External"/><Relationship Id="rId7" Type="http://schemas.openxmlformats.org/officeDocument/2006/relationships/hyperlink" Target="http://muzajo.blox.pl/2010/11/Kreatywne-gry-i-zabawy.html" TargetMode="External"/><Relationship Id="rId2" Type="http://schemas.openxmlformats.org/officeDocument/2006/relationships/hyperlink" Target="http://www.tekmoz.com/wp-content/uploads/2013/05/Lets-start2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kacja.edux.pl/p-2757-ciekawe-pomysly-nie-tylko-na-nagle-zastepstwa.php" TargetMode="External"/><Relationship Id="rId5" Type="http://schemas.openxmlformats.org/officeDocument/2006/relationships/hyperlink" Target="https://www.google.pl/search?q=career+photos&amp;espv=2&amp;biw=1024&amp;bih=548&amp;tbm=isch&amp;tbo=u&amp;source=univ&amp;sa=X&amp;ei=IpVMVJGXI9jXapbPgdAE&amp;ved=0CCIQsAQ" TargetMode="External"/><Relationship Id="rId10" Type="http://schemas.openxmlformats.org/officeDocument/2006/relationships/hyperlink" Target="http://www.ceo.org.pl/sites/default/files/EWP/davBinary/1.zalacznik_nr_3._instrukcja_do_e-portfolio.pdf" TargetMode="External"/><Relationship Id="rId4" Type="http://schemas.openxmlformats.org/officeDocument/2006/relationships/hyperlink" Target="http://smakpracy.pl/upload/admin/1300908537sesja_Assessment_Center.jpg" TargetMode="External"/><Relationship Id="rId9" Type="http://schemas.openxmlformats.org/officeDocument/2006/relationships/hyperlink" Target="http://www.educarium.pl/index.php/nauczanie-otwarte-menu-artykuly-79/219-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PORTFOLIO High5 – Annex 1 </a:t>
            </a:r>
            <a:br>
              <a:rPr lang="en-US" noProof="0" smtClean="0"/>
            </a:br>
            <a:r>
              <a:rPr lang="en-US" noProof="0" smtClean="0"/>
              <a:t>(title page + visiting card)</a:t>
            </a:r>
            <a:endParaRPr lang="en-US" noProof="0"/>
          </a:p>
        </p:txBody>
      </p:sp>
      <p:pic>
        <p:nvPicPr>
          <p:cNvPr id="4098" name="Picture 2" descr="C:\Users\GRZEGORZ\Documents\ANIA 3 HISZP\Ania\ERAZMUS 2014 2015\PROGRAM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4908266" cy="242592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1026" name="Picture 2" descr="C:\Users\GRZEGORZ\AppData\Local\Microsoft\Windows\Temporary Internet Files\Content.Outlook\PKS0F1L6\EU flag-Erasmus+_vect_P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88640"/>
            <a:ext cx="4248472" cy="1152128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1259632" y="6211669"/>
            <a:ext cx="66967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http://blog.aicpa.org/images/post_images/CPA-career-development.jpg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ZEGORZ\Documents\ANIA 3 HISZP\Ania\ERAZMUS 2014 2015\PROGRAM\Lets-start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3528392" cy="216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noProof="0" dirty="0" smtClean="0">
                <a:latin typeface="Garamond" pitchFamily="18" charset="0"/>
              </a:rPr>
              <a:t>Prepare a ring binder to stick paper sheets or plastic sleeves – size A4 </a:t>
            </a:r>
          </a:p>
          <a:p>
            <a:pPr>
              <a:buFont typeface="Wingdings" pitchFamily="2" charset="2"/>
              <a:buChar char="ü"/>
            </a:pPr>
            <a:r>
              <a:rPr lang="en-US" noProof="0" dirty="0" smtClean="0">
                <a:latin typeface="Garamond" pitchFamily="18" charset="0"/>
              </a:rPr>
              <a:t>Every month you will download annexes prepared by the international group of teachers from  the school website in which you will find some tasks to do</a:t>
            </a:r>
          </a:p>
          <a:p>
            <a:pPr>
              <a:buFont typeface="Wingdings" pitchFamily="2" charset="2"/>
              <a:buChar char="ü"/>
            </a:pPr>
            <a:endParaRPr lang="en-US" noProof="0" dirty="0" smtClean="0">
              <a:latin typeface="Garamond" pitchFamily="18" charset="0"/>
            </a:endParaRPr>
          </a:p>
          <a:p>
            <a:pPr marL="3671888" lvl="8" indent="-84138">
              <a:buClr>
                <a:srgbClr val="FF0000"/>
              </a:buClr>
              <a:buFont typeface="Wingdings" pitchFamily="2" charset="2"/>
              <a:buChar char="ü"/>
            </a:pPr>
            <a:r>
              <a:rPr lang="en-US" noProof="0" dirty="0" smtClean="0"/>
              <a:t> 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sz="2800" noProof="0" dirty="0" smtClean="0">
                <a:latin typeface="Garamond" pitchFamily="18" charset="0"/>
              </a:rPr>
              <a:t>Dossier must </a:t>
            </a:r>
            <a:r>
              <a:rPr lang="pl-PL" sz="2800" dirty="0" err="1" smtClean="0">
                <a:latin typeface="Garamond" pitchFamily="18" charset="0"/>
              </a:rPr>
              <a:t>include</a:t>
            </a:r>
            <a:r>
              <a:rPr lang="pl-PL" sz="2800" dirty="0" smtClean="0">
                <a:latin typeface="Garamond" pitchFamily="18" charset="0"/>
              </a:rPr>
              <a:t> </a:t>
            </a:r>
            <a:r>
              <a:rPr lang="en-US" sz="2800" noProof="0" dirty="0" smtClean="0">
                <a:latin typeface="Garamond" pitchFamily="18" charset="0"/>
              </a:rPr>
              <a:t>the introduction, main body and the end part.</a:t>
            </a:r>
            <a:endParaRPr lang="en-US" sz="2800" b="1" noProof="0" dirty="0" smtClean="0">
              <a:latin typeface="Garamond" pitchFamily="18" charset="0"/>
            </a:endParaRPr>
          </a:p>
          <a:p>
            <a:pPr marL="3671888" lvl="8" indent="-84138">
              <a:buClr>
                <a:srgbClr val="FF0000"/>
              </a:buClr>
              <a:buNone/>
            </a:pPr>
            <a:r>
              <a:rPr lang="en-US" sz="2800" b="1" noProof="0" dirty="0" smtClean="0">
                <a:latin typeface="Garamond" pitchFamily="18" charset="0"/>
              </a:rPr>
              <a:t>  The idea how to do it is very important</a:t>
            </a:r>
            <a:endParaRPr lang="en-US" sz="2800" noProof="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noProof="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noProof="0" dirty="0" smtClean="0">
                <a:latin typeface="Garamond" pitchFamily="18" charset="0"/>
              </a:rPr>
              <a:t>The international team of teachers in cooperation with student government will </a:t>
            </a:r>
            <a:r>
              <a:rPr lang="en-US" noProof="0" dirty="0" err="1" smtClean="0">
                <a:latin typeface="Garamond" pitchFamily="18" charset="0"/>
              </a:rPr>
              <a:t>organise</a:t>
            </a:r>
            <a:r>
              <a:rPr lang="en-US" noProof="0" dirty="0" smtClean="0">
                <a:latin typeface="Garamond" pitchFamily="18" charset="0"/>
              </a:rPr>
              <a:t> school events in which you will try to achieve the determined goals of High5 and the Portfolio will document this process.</a:t>
            </a:r>
          </a:p>
          <a:p>
            <a:pPr>
              <a:buNone/>
            </a:pPr>
            <a:endParaRPr lang="en-US" noProof="0" dirty="0" smtClean="0">
              <a:latin typeface="Garamond" pitchFamily="18" charset="0"/>
            </a:endParaRPr>
          </a:p>
          <a:p>
            <a:endParaRPr lang="en-US" noProof="0" dirty="0" smtClean="0">
              <a:latin typeface="Garamond" pitchFamily="18" charset="0"/>
            </a:endParaRPr>
          </a:p>
          <a:p>
            <a:endParaRPr lang="en-US" noProof="0" dirty="0">
              <a:latin typeface="Garamond" pitchFamily="18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922114"/>
          </a:xfrm>
          <a:solidFill>
            <a:schemeClr val="accent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noProof="0" smtClean="0">
                <a:blipFill>
                  <a:blip r:embed="rId3"/>
                  <a:tile tx="0" ty="0" sx="100000" sy="100000" flip="none" algn="tl"/>
                </a:blipFill>
              </a:rPr>
              <a:t>How to start with portfolio High 5?</a:t>
            </a:r>
            <a:endParaRPr lang="en-US" noProof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422108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l-PL" sz="1000" dirty="0" smtClean="0">
                <a:hlinkClick r:id="rId4"/>
              </a:rPr>
              <a:t>http://www.tekmoz.com/wp-content/uploads/2013/05/Lets-start22.jpg</a:t>
            </a:r>
            <a:r>
              <a:rPr lang="pl-PL" sz="1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images (8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3429000"/>
            <a:ext cx="3024336" cy="2664296"/>
          </a:xfrm>
        </p:spPr>
      </p:pic>
      <p:sp>
        <p:nvSpPr>
          <p:cNvPr id="5" name="Prostokąt 4"/>
          <p:cNvSpPr/>
          <p:nvPr/>
        </p:nvSpPr>
        <p:spPr>
          <a:xfrm>
            <a:off x="755576" y="1556793"/>
            <a:ext cx="7668344" cy="16312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 </a:t>
            </a:r>
            <a:r>
              <a:rPr lang="en-US" sz="2000" dirty="0" smtClean="0">
                <a:latin typeface="Garamond" pitchFamily="18" charset="0"/>
              </a:rPr>
              <a:t>Appearance ( it’s important if it’s aesthetic, clear and interesting in form, if attached materials are diverse, f.</a:t>
            </a:r>
            <a:r>
              <a:rPr lang="pl-PL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e</a:t>
            </a:r>
            <a:r>
              <a:rPr lang="pl-PL" sz="2000" dirty="0" smtClean="0">
                <a:latin typeface="Garamond" pitchFamily="18" charset="0"/>
              </a:rPr>
              <a:t>g</a:t>
            </a:r>
            <a:r>
              <a:rPr lang="en-US" sz="2000" dirty="0" smtClean="0">
                <a:latin typeface="Garamond" pitchFamily="18" charset="0"/>
              </a:rPr>
              <a:t>. movies, audio recordings, texts, lists, drawings, charts, entries, comments, reflections)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Garamond" pitchFamily="18" charset="0"/>
              </a:rPr>
              <a:t> Functionality ( if it includes all the necessary annexes, if it’s filled in systematically and linguistically correct )</a:t>
            </a:r>
            <a:endParaRPr lang="en-US" sz="2000" dirty="0" smtClean="0">
              <a:latin typeface="Garamond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635896" y="3789040"/>
            <a:ext cx="457200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Does presented information mirror real skills and experiences?</a:t>
            </a:r>
            <a:endParaRPr lang="en-US" sz="2000" dirty="0" smtClean="0">
              <a:latin typeface="Garamond" pitchFamily="18" charset="0"/>
            </a:endParaRPr>
          </a:p>
        </p:txBody>
      </p:sp>
      <p:pic>
        <p:nvPicPr>
          <p:cNvPr id="9218" name="Picture 2" descr="C:\Users\GRZEGORZ\Documents\ANIA 3 HISZP\Ania\ERAZMUS 2014 2015\PROGRAM\1300908537sesja_Assessment_Cen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653136"/>
            <a:ext cx="2448272" cy="2016224"/>
          </a:xfrm>
          <a:prstGeom prst="rect">
            <a:avLst/>
          </a:prstGeom>
          <a:noFill/>
        </p:spPr>
      </p:pic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blipFill>
                  <a:blip r:embed="rId5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+mj-cs"/>
              </a:rPr>
              <a:t>General criteria of High5 Portfolio’s asessment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blipFill>
                <a:blip r:embed="rId5"/>
                <a:tile tx="0" ty="0" sx="100000" sy="100000" flip="none" algn="tl"/>
              </a:blip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707904" y="4797152"/>
            <a:ext cx="324036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Garamond" pitchFamily="18" charset="0"/>
              </a:rPr>
              <a:t> You decide about the appearance of High5 Portfolio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1520" y="6093296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smtClean="0">
                <a:hlinkClick r:id="rId6"/>
              </a:rPr>
              <a:t>https://encrypted-tbn3.gstatic.com/images?q=tbn:ANd9GcQc0n-73OcRL8Z90dJvj6VeypXAz0vXVcnrNQwypsPO08gw6a3RDQ</a:t>
            </a:r>
            <a:r>
              <a:rPr lang="pl-PL" sz="1000" dirty="0" smtClean="0"/>
              <a:t>  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139952" y="627322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00" dirty="0" smtClean="0">
                <a:hlinkClick r:id="rId7"/>
              </a:rPr>
              <a:t>http://smakpracy.pl/upload/admin/1300908537sesja_Assessment_Center.jpg</a:t>
            </a:r>
            <a:r>
              <a:rPr lang="pl-PL" sz="1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47248" cy="796950"/>
          </a:xfrm>
        </p:spPr>
        <p:txBody>
          <a:bodyPr/>
          <a:lstStyle/>
          <a:p>
            <a:pPr algn="ctr"/>
            <a:r>
              <a:rPr lang="en-US" noProof="0" smtClean="0"/>
              <a:t>Tasks for annex 1</a:t>
            </a:r>
            <a:endParaRPr lang="en-US" noProof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147248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noProof="0" smtClean="0">
                <a:latin typeface="Garamond" pitchFamily="18" charset="0"/>
              </a:rPr>
              <a:t>Start to carry out the High5 Portfolio. Following points will show you a way:</a:t>
            </a:r>
          </a:p>
          <a:p>
            <a:pPr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 Like fanpage of International High5 where you will meet partners from other countries</a:t>
            </a:r>
          </a:p>
          <a:p>
            <a:pPr marL="273050" indent="-273050" algn="ctr">
              <a:buNone/>
            </a:pPr>
            <a:r>
              <a:rPr lang="en-US" sz="2000" noProof="0" smtClean="0">
                <a:latin typeface="Garamond" pitchFamily="18" charset="0"/>
                <a:hlinkClick r:id="rId2"/>
              </a:rPr>
              <a:t>https://www.facebook.com/InternationalHighFive</a:t>
            </a:r>
            <a:r>
              <a:rPr lang="en-US" sz="2000" noProof="0" smtClean="0">
                <a:latin typeface="Garamond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Create title page (necessary information you will find in the presentation „ High5 Portfolio – what is it and why is it worth to have it?”)</a:t>
            </a:r>
          </a:p>
          <a:p>
            <a:pPr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Create your own visiting card with the basic personal details: name, surname, date and place of birth, school, class (school year), general interests, </a:t>
            </a:r>
          </a:p>
          <a:p>
            <a:pPr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 Attach photos of you with any faces: you are serious, sad, angry, happy (under each photo write briefly in what situations you feel this way) normal photo; picture of an animal that is similar to you in appearance and character and justify your choice. </a:t>
            </a:r>
          </a:p>
          <a:p>
            <a:pPr>
              <a:buFont typeface="Wingdings" pitchFamily="2" charset="2"/>
              <a:buChar char="ü"/>
            </a:pPr>
            <a:r>
              <a:rPr lang="en-US" sz="2000" noProof="0" smtClean="0">
                <a:latin typeface="Garamond" pitchFamily="18" charset="0"/>
              </a:rPr>
              <a:t>Do the creativity tasks below – „Warming up for creativity”</a:t>
            </a:r>
          </a:p>
          <a:p>
            <a:pPr>
              <a:buFont typeface="Wingdings" pitchFamily="2" charset="2"/>
              <a:buChar char="ü"/>
            </a:pPr>
            <a:r>
              <a:rPr lang="en-US" sz="2000" b="1" noProof="0" smtClean="0">
                <a:latin typeface="Garamond" pitchFamily="18" charset="0"/>
              </a:rPr>
              <a:t>Bring the High5 Portfolio for the form period and share the reflexion on the tasks. Compare your results with the others assess yourselves objectively.</a:t>
            </a:r>
          </a:p>
          <a:p>
            <a:pPr algn="ctr">
              <a:buNone/>
            </a:pPr>
            <a:r>
              <a:rPr lang="en-US" sz="2000" noProof="0" smtClean="0">
                <a:latin typeface="Garamond" pitchFamily="18" charset="0"/>
              </a:rPr>
              <a:t>GOOD LUCK! POWODZENIA!</a:t>
            </a:r>
          </a:p>
          <a:p>
            <a:pPr algn="ctr">
              <a:buNone/>
            </a:pPr>
            <a:r>
              <a:rPr lang="en-US" sz="2000" noProof="0" smtClean="0">
                <a:latin typeface="Garamond" pitchFamily="18" charset="0"/>
                <a:sym typeface="Wingdings" pitchFamily="2" charset="2"/>
              </a:rPr>
              <a:t> grupa </a:t>
            </a:r>
            <a:r>
              <a:rPr lang="en-US" sz="2000" noProof="0" smtClean="0">
                <a:latin typeface="Garamond" pitchFamily="18" charset="0"/>
              </a:rPr>
              <a:t>H5 </a:t>
            </a:r>
            <a:r>
              <a:rPr lang="en-US" sz="2000" noProof="0" smtClean="0">
                <a:latin typeface="Garamond" pitchFamily="18" charset="0"/>
                <a:sym typeface="Wingdings" pitchFamily="2" charset="2"/>
              </a:rPr>
              <a:t></a:t>
            </a:r>
            <a:endParaRPr lang="en-US" sz="2000" noProof="0" smtClean="0">
              <a:latin typeface="Garamond" pitchFamily="18" charset="0"/>
            </a:endParaRPr>
          </a:p>
          <a:p>
            <a:pPr algn="ctr">
              <a:buNone/>
            </a:pPr>
            <a:endParaRPr lang="en-US" sz="2000" noProof="0" smtClean="0">
              <a:latin typeface="Garamond" pitchFamily="18" charset="0"/>
            </a:endParaRPr>
          </a:p>
          <a:p>
            <a:pPr algn="ctr">
              <a:buNone/>
            </a:pPr>
            <a:endParaRPr lang="en-US" sz="2000" noProof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noProof="0" smtClean="0">
                <a:solidFill>
                  <a:schemeClr val="tx1"/>
                </a:solidFill>
                <a:latin typeface="Garamond" pitchFamily="18" charset="0"/>
              </a:rPr>
              <a:t>Warming up for creativity 1</a:t>
            </a:r>
            <a:br>
              <a:rPr lang="en-US" sz="2400" noProof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2400" noProof="0" smtClean="0">
                <a:solidFill>
                  <a:schemeClr val="tx1"/>
                </a:solidFill>
                <a:latin typeface="Garamond" pitchFamily="18" charset="0"/>
              </a:rPr>
              <a:t>„Remember that creativity is a skill like any other and you can improve it systematically.”</a:t>
            </a:r>
            <a:endParaRPr lang="en-US" sz="2400" noProof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7754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1. </a:t>
            </a:r>
            <a:r>
              <a:rPr lang="en-US" sz="6200" b="1" noProof="0" smtClean="0">
                <a:latin typeface="Garamond" pitchFamily="18" charset="0"/>
              </a:rPr>
              <a:t>Aim:</a:t>
            </a:r>
            <a:r>
              <a:rPr lang="en-US" sz="6200" noProof="0" smtClean="0">
                <a:latin typeface="Garamond" pitchFamily="18" charset="0"/>
              </a:rPr>
              <a:t>  creative thinking and originality, breaking patterns of thought.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/>
            </a:r>
            <a:br>
              <a:rPr lang="en-US" sz="6200" noProof="0" smtClean="0">
                <a:latin typeface="Garamond" pitchFamily="18" charset="0"/>
              </a:rPr>
            </a:br>
            <a:r>
              <a:rPr lang="en-US" sz="6200" b="1" noProof="0" smtClean="0">
                <a:latin typeface="Garamond" pitchFamily="18" charset="0"/>
              </a:rPr>
              <a:t>Task: </a:t>
            </a:r>
            <a:r>
              <a:rPr lang="en-US" sz="6200" noProof="0" smtClean="0">
                <a:latin typeface="Garamond" pitchFamily="18" charset="0"/>
              </a:rPr>
              <a:t>Imagine that every human being has 3 legs. List all the consequences that result from this idea. 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 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</a:p>
          <a:p>
            <a:pPr>
              <a:buNone/>
            </a:pPr>
            <a:r>
              <a:rPr lang="en-US" sz="6200" noProof="0" smtClean="0">
                <a:latin typeface="Garamond" pitchFamily="18" charset="0"/>
              </a:rPr>
              <a:t>………………………………………………………………………………</a:t>
            </a:r>
            <a:endParaRPr lang="en-US" sz="4200" noProof="0" smtClean="0">
              <a:latin typeface="Garamond" pitchFamily="18" charset="0"/>
            </a:endParaRPr>
          </a:p>
          <a:p>
            <a:pPr>
              <a:buNone/>
            </a:pPr>
            <a:endParaRPr lang="en-US" sz="2000" noProof="0" smtClean="0">
              <a:latin typeface="Garamond" pitchFamily="18" charset="0"/>
            </a:endParaRPr>
          </a:p>
          <a:p>
            <a:pPr>
              <a:buNone/>
            </a:pPr>
            <a:r>
              <a:rPr lang="en-US" sz="1600" noProof="0" smtClean="0"/>
              <a:t> </a:t>
            </a:r>
            <a:endParaRPr lang="en-US" sz="5500" noProof="0" smtClean="0"/>
          </a:p>
          <a:p>
            <a:pPr>
              <a:buNone/>
            </a:pPr>
            <a:r>
              <a:rPr lang="en-US" sz="5500" noProof="0" smtClean="0"/>
              <a:t>          </a:t>
            </a:r>
            <a:r>
              <a:rPr lang="en-US" sz="3100" noProof="0" smtClean="0"/>
              <a:t>http://www.slideshare.net/freeebook/sekrety-kreatywnego-myslenia-3569397                     </a:t>
            </a:r>
          </a:p>
          <a:p>
            <a:pPr>
              <a:buNone/>
            </a:pPr>
            <a:r>
              <a:rPr lang="en-US" sz="3100" noProof="0" smtClean="0"/>
              <a:t>                   </a:t>
            </a:r>
            <a:r>
              <a:rPr lang="en-US" sz="3100" noProof="0" smtClean="0">
                <a:hlinkClick r:id="rId2"/>
              </a:rPr>
              <a:t>http://www.eioba.pl/a/2vz2/dowiedz-sie-jak-cwiczyc-i-wykorzystywac-swoja-kreatywnosc-11-prostych-cwicz</a:t>
            </a:r>
            <a:r>
              <a:rPr lang="en-US" sz="3100" noProof="0" smtClean="0"/>
              <a:t> </a:t>
            </a:r>
            <a:endParaRPr lang="en-US" sz="3100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sz="1000" noProof="0" smtClean="0">
              <a:hlinkClick r:id="rId2"/>
            </a:endParaRPr>
          </a:p>
          <a:p>
            <a:pPr>
              <a:buNone/>
            </a:pPr>
            <a:endParaRPr lang="en-US" sz="1000" noProof="0" smtClean="0">
              <a:hlinkClick r:id="rId2"/>
            </a:endParaRPr>
          </a:p>
          <a:p>
            <a:pPr>
              <a:buNone/>
            </a:pPr>
            <a:endParaRPr lang="en-US" sz="1000" noProof="0" smtClean="0">
              <a:hlinkClick r:id="rId2"/>
            </a:endParaRPr>
          </a:p>
          <a:p>
            <a:pPr>
              <a:buNone/>
            </a:pPr>
            <a:endParaRPr lang="en-US" sz="1000" noProof="0" smtClean="0">
              <a:hlinkClick r:id="rId2"/>
            </a:endParaRPr>
          </a:p>
          <a:p>
            <a:pPr>
              <a:buNone/>
            </a:pPr>
            <a:r>
              <a:rPr lang="en-US" sz="1000" noProof="0" smtClean="0">
                <a:hlinkClick r:id="rId2"/>
              </a:rPr>
              <a:t> http://www.creative-trainer.eu/fileadmin/template/download/Module_2_workshop_creativity.pdf</a:t>
            </a:r>
            <a:r>
              <a:rPr lang="en-US" sz="1000" noProof="0" smtClean="0"/>
              <a:t> </a:t>
            </a:r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/>
          </a:p>
        </p:txBody>
      </p:sp>
      <p:sp>
        <p:nvSpPr>
          <p:cNvPr id="4" name="Elipsa 3"/>
          <p:cNvSpPr/>
          <p:nvPr/>
        </p:nvSpPr>
        <p:spPr>
          <a:xfrm>
            <a:off x="1331640" y="10527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698376"/>
          </a:xfrm>
        </p:spPr>
        <p:txBody>
          <a:bodyPr>
            <a:normAutofit/>
          </a:bodyPr>
          <a:lstStyle/>
          <a:p>
            <a:pPr algn="ctr"/>
            <a:r>
              <a:rPr lang="en-US" sz="2700" noProof="0" smtClean="0">
                <a:solidFill>
                  <a:schemeClr val="tx1"/>
                </a:solidFill>
              </a:rPr>
              <a:t>Draw a picture, using these circles</a:t>
            </a:r>
            <a:endParaRPr lang="en-US" sz="2700" noProof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411760" y="10527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Elipsa 6"/>
          <p:cNvSpPr/>
          <p:nvPr/>
        </p:nvSpPr>
        <p:spPr>
          <a:xfrm>
            <a:off x="3419872" y="10527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Elipsa 7"/>
          <p:cNvSpPr/>
          <p:nvPr/>
        </p:nvSpPr>
        <p:spPr>
          <a:xfrm>
            <a:off x="4427984" y="10527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Elipsa 8"/>
          <p:cNvSpPr/>
          <p:nvPr/>
        </p:nvSpPr>
        <p:spPr>
          <a:xfrm>
            <a:off x="5436096" y="105273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Elipsa 9"/>
          <p:cNvSpPr/>
          <p:nvPr/>
        </p:nvSpPr>
        <p:spPr>
          <a:xfrm>
            <a:off x="1403648" y="206084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Elipsa 10"/>
          <p:cNvSpPr/>
          <p:nvPr/>
        </p:nvSpPr>
        <p:spPr>
          <a:xfrm>
            <a:off x="2411760" y="206084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Elipsa 11"/>
          <p:cNvSpPr/>
          <p:nvPr/>
        </p:nvSpPr>
        <p:spPr>
          <a:xfrm>
            <a:off x="3419872" y="206084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Elipsa 12"/>
          <p:cNvSpPr/>
          <p:nvPr/>
        </p:nvSpPr>
        <p:spPr>
          <a:xfrm>
            <a:off x="4427984" y="206084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Elipsa 13"/>
          <p:cNvSpPr/>
          <p:nvPr/>
        </p:nvSpPr>
        <p:spPr>
          <a:xfrm>
            <a:off x="5436096" y="206084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Elipsa 14"/>
          <p:cNvSpPr/>
          <p:nvPr/>
        </p:nvSpPr>
        <p:spPr>
          <a:xfrm>
            <a:off x="1403648" y="306896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Elipsa 15"/>
          <p:cNvSpPr/>
          <p:nvPr/>
        </p:nvSpPr>
        <p:spPr>
          <a:xfrm>
            <a:off x="2411760" y="306896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Elipsa 16"/>
          <p:cNvSpPr/>
          <p:nvPr/>
        </p:nvSpPr>
        <p:spPr>
          <a:xfrm>
            <a:off x="3419872" y="306896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Elipsa 17"/>
          <p:cNvSpPr/>
          <p:nvPr/>
        </p:nvSpPr>
        <p:spPr>
          <a:xfrm>
            <a:off x="4427984" y="306896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Elipsa 18"/>
          <p:cNvSpPr/>
          <p:nvPr/>
        </p:nvSpPr>
        <p:spPr>
          <a:xfrm>
            <a:off x="5436096" y="314096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Elipsa 19"/>
          <p:cNvSpPr/>
          <p:nvPr/>
        </p:nvSpPr>
        <p:spPr>
          <a:xfrm>
            <a:off x="1403648" y="40770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2411760" y="40770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Elipsa 21"/>
          <p:cNvSpPr/>
          <p:nvPr/>
        </p:nvSpPr>
        <p:spPr>
          <a:xfrm>
            <a:off x="3419872" y="40770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Elipsa 22"/>
          <p:cNvSpPr/>
          <p:nvPr/>
        </p:nvSpPr>
        <p:spPr>
          <a:xfrm>
            <a:off x="4427984" y="40770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Elipsa 23"/>
          <p:cNvSpPr/>
          <p:nvPr/>
        </p:nvSpPr>
        <p:spPr>
          <a:xfrm>
            <a:off x="5436096" y="40770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noProof="0" smtClean="0">
                <a:solidFill>
                  <a:schemeClr val="tx1"/>
                </a:solidFill>
              </a:rPr>
              <a:t>Self-assessment of activities attached to the annex 1 during the meeting with class teacher</a:t>
            </a:r>
            <a:br>
              <a:rPr lang="en-US" sz="2000" noProof="0" smtClean="0">
                <a:solidFill>
                  <a:schemeClr val="tx1"/>
                </a:solidFill>
              </a:rPr>
            </a:br>
            <a:r>
              <a:rPr lang="en-US" sz="2000" noProof="0" smtClean="0">
                <a:solidFill>
                  <a:schemeClr val="tx1"/>
                </a:solidFill>
              </a:rPr>
              <a:t>Answer honestly, with the reflexion and spontaneously. </a:t>
            </a:r>
            <a:br>
              <a:rPr lang="en-US" sz="2000" noProof="0" smtClean="0">
                <a:solidFill>
                  <a:schemeClr val="tx1"/>
                </a:solidFill>
              </a:rPr>
            </a:br>
            <a:r>
              <a:rPr lang="en-US" sz="2000" noProof="0" smtClean="0">
                <a:solidFill>
                  <a:schemeClr val="tx1"/>
                </a:solidFill>
              </a:rPr>
              <a:t>The results are only for you</a:t>
            </a:r>
            <a:endParaRPr lang="en-US" sz="2000" noProof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None/>
            </a:pPr>
            <a:r>
              <a:rPr lang="en-US" sz="1800" b="1" noProof="0" smtClean="0">
                <a:latin typeface="Garamond" pitchFamily="18" charset="0"/>
              </a:rPr>
              <a:t>Answer the questions and assess your involvement on a 6 point scale ( 6 points is the best grade)</a:t>
            </a:r>
          </a:p>
          <a:p>
            <a:pPr marL="342900" indent="-342900">
              <a:buClrTx/>
              <a:buAutoNum type="arabicPeriod"/>
            </a:pPr>
            <a:r>
              <a:rPr lang="en-US" sz="1800" noProof="0" smtClean="0">
                <a:latin typeface="Garamond" pitchFamily="18" charset="0"/>
              </a:rPr>
              <a:t>How did you react to the necessity of performing the tasks connected with the High 5 Portfolio?     </a:t>
            </a:r>
            <a:r>
              <a:rPr lang="en-US" sz="1800" b="1" noProof="0" smtClean="0">
                <a:latin typeface="Garamond" pitchFamily="18" charset="0"/>
              </a:rPr>
              <a:t>….. pkt.</a:t>
            </a:r>
          </a:p>
          <a:p>
            <a:pPr marL="342900" indent="-342900">
              <a:buClrTx/>
              <a:buAutoNum type="arabicPeriod"/>
            </a:pPr>
            <a:r>
              <a:rPr lang="en-US" sz="1800" noProof="0" smtClean="0">
                <a:latin typeface="Garamond" pitchFamily="18" charset="0"/>
              </a:rPr>
              <a:t>How do you assess your own motivation at the beginning of the activity? 	    </a:t>
            </a:r>
            <a:r>
              <a:rPr lang="en-US" sz="1800" b="1" noProof="0" smtClean="0">
                <a:latin typeface="Garamond" pitchFamily="18" charset="0"/>
              </a:rPr>
              <a:t>   ….. pt. 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None/>
            </a:pPr>
            <a:r>
              <a:rPr lang="en-US" sz="1800" noProof="0" smtClean="0">
                <a:latin typeface="Garamond" pitchFamily="18" charset="0"/>
              </a:rPr>
              <a:t>3.	Was your attitude changing while performing the tasks?	 		      </a:t>
            </a:r>
            <a:r>
              <a:rPr lang="en-US" sz="1800" b="1" noProof="0" smtClean="0">
                <a:latin typeface="Garamond" pitchFamily="18" charset="0"/>
              </a:rPr>
              <a:t> ….. pt. 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None/>
            </a:pPr>
            <a:r>
              <a:rPr lang="en-US" sz="1800" noProof="0" smtClean="0">
                <a:latin typeface="Garamond" pitchFamily="18" charset="0"/>
              </a:rPr>
              <a:t>4.	How do you assess the idea of creation your own High5 Portfolio?		    </a:t>
            </a:r>
            <a:r>
              <a:rPr lang="en-US" sz="1800" b="1" noProof="0" smtClean="0">
                <a:latin typeface="Garamond" pitchFamily="18" charset="0"/>
              </a:rPr>
              <a:t>   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None/>
            </a:pPr>
            <a:r>
              <a:rPr lang="en-US" sz="1800" noProof="0" smtClean="0">
                <a:latin typeface="Garamond" pitchFamily="18" charset="0"/>
              </a:rPr>
              <a:t>5.	Do you think that High5 Portfolio will help you to achieve the determined goal? 	       </a:t>
            </a:r>
            <a:r>
              <a:rPr lang="en-US" sz="1800" b="1" noProof="0" smtClean="0">
                <a:latin typeface="Garamond" pitchFamily="18" charset="0"/>
              </a:rPr>
              <a:t>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AutoNum type="arabicPeriod" startAt="6"/>
            </a:pPr>
            <a:r>
              <a:rPr lang="en-US" sz="1800" noProof="0" smtClean="0">
                <a:latin typeface="Garamond" pitchFamily="18" charset="0"/>
              </a:rPr>
              <a:t>How do you assess your knowledge about Portfolio on the basis of presentation: „High5 Portfolio – what’s this and why is it worth to have it?”?</a:t>
            </a:r>
          </a:p>
          <a:p>
            <a:pPr marL="342900" indent="-342900">
              <a:buClrTx/>
              <a:buNone/>
            </a:pPr>
            <a:r>
              <a:rPr lang="en-US" sz="1800" b="1" noProof="0" smtClean="0">
                <a:latin typeface="Garamond" pitchFamily="18" charset="0"/>
              </a:rPr>
              <a:t>	</a:t>
            </a:r>
            <a:r>
              <a:rPr lang="en-US" sz="1800" noProof="0" smtClean="0">
                <a:latin typeface="Garamond" pitchFamily="18" charset="0"/>
              </a:rPr>
              <a:t>(If you haven’t read it – write 0 points) 					       </a:t>
            </a:r>
            <a:r>
              <a:rPr lang="en-US" sz="1800" b="1" noProof="0" smtClean="0">
                <a:latin typeface="Garamond" pitchFamily="18" charset="0"/>
              </a:rPr>
              <a:t>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None/>
            </a:pPr>
            <a:r>
              <a:rPr lang="en-US" sz="1800" noProof="0" smtClean="0">
                <a:latin typeface="Garamond" pitchFamily="18" charset="0"/>
              </a:rPr>
              <a:t>7.	Are you satisfied with your title page and  visiting card?			       </a:t>
            </a:r>
            <a:r>
              <a:rPr lang="en-US" sz="1800" b="1" noProof="0" smtClean="0">
                <a:latin typeface="Garamond" pitchFamily="18" charset="0"/>
              </a:rPr>
              <a:t>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AutoNum type="arabicPeriod" startAt="8"/>
            </a:pPr>
            <a:r>
              <a:rPr lang="en-US" sz="1800" noProof="0" smtClean="0">
                <a:latin typeface="Garamond" pitchFamily="18" charset="0"/>
              </a:rPr>
              <a:t>How do you assess your title page and visiting card compared to the other students?       </a:t>
            </a:r>
            <a:r>
              <a:rPr lang="en-US" sz="1800" b="1" noProof="0" smtClean="0">
                <a:latin typeface="Garamond" pitchFamily="18" charset="0"/>
              </a:rPr>
              <a:t>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AutoNum type="arabicPeriod" startAt="8"/>
            </a:pPr>
            <a:r>
              <a:rPr lang="en-US" sz="1800" noProof="0" smtClean="0">
                <a:latin typeface="Garamond" pitchFamily="18" charset="0"/>
              </a:rPr>
              <a:t>How do you assess your commitment to the tasks „Warming up for creativity”? (concentration, conscientiousness, correctness of the performer tasks – compare the results with the others)							      		        </a:t>
            </a:r>
            <a:r>
              <a:rPr lang="en-US" sz="1800" b="1" noProof="0" smtClean="0">
                <a:latin typeface="Garamond" pitchFamily="18" charset="0"/>
              </a:rPr>
              <a:t>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None/>
            </a:pPr>
            <a:r>
              <a:rPr lang="en-US" sz="1800" noProof="0" smtClean="0">
                <a:latin typeface="Garamond" pitchFamily="18" charset="0"/>
              </a:rPr>
              <a:t>10.	How do you assess your commitment at the annex 1 compared to other students             </a:t>
            </a:r>
            <a:r>
              <a:rPr lang="en-US" sz="1800" b="1" noProof="0" smtClean="0">
                <a:latin typeface="Garamond" pitchFamily="18" charset="0"/>
              </a:rPr>
              <a:t>….. pt.</a:t>
            </a:r>
            <a:endParaRPr lang="en-US" sz="1800" noProof="0" smtClean="0">
              <a:latin typeface="Garamond" pitchFamily="18" charset="0"/>
            </a:endParaRPr>
          </a:p>
          <a:p>
            <a:pPr marL="342900" indent="-342900">
              <a:buClrTx/>
              <a:buNone/>
            </a:pPr>
            <a:r>
              <a:rPr lang="en-US" sz="1800" noProof="0" smtClean="0">
                <a:latin typeface="Garamond" pitchFamily="18" charset="0"/>
              </a:rPr>
              <a:t>						SUM ………./ max 60 pt.</a:t>
            </a:r>
          </a:p>
          <a:p>
            <a:pPr marL="342900" indent="-342900">
              <a:buClrTx/>
              <a:buAutoNum type="arabicPeriod" startAt="3"/>
            </a:pPr>
            <a:endParaRPr lang="en-US" sz="1600" noProof="0" smtClean="0">
              <a:latin typeface="Garamond" pitchFamily="18" charset="0"/>
            </a:endParaRPr>
          </a:p>
          <a:p>
            <a:pPr marL="342900" indent="-342900">
              <a:buAutoNum type="arabicPeriod" startAt="3"/>
            </a:pPr>
            <a:endParaRPr lang="en-US" sz="1600" noProof="0" smtClean="0">
              <a:latin typeface="Garamond" pitchFamily="18" charset="0"/>
            </a:endParaRPr>
          </a:p>
          <a:p>
            <a:pPr marL="342900" indent="-342900">
              <a:buNone/>
            </a:pPr>
            <a:endParaRPr lang="en-US" sz="1600" noProof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32440" cy="4032448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</a:pPr>
            <a:r>
              <a:rPr lang="en-US" noProof="0" smtClean="0"/>
              <a:t>	</a:t>
            </a:r>
            <a:r>
              <a:rPr lang="en-US" sz="2800" noProof="0" smtClean="0">
                <a:solidFill>
                  <a:schemeClr val="tx1"/>
                </a:solidFill>
              </a:rPr>
              <a:t>Print pages no. 4,5,6 (do the tasks) and 7 (bring it for the meeting with your class tutor) and attach it to your High5 Portfolio</a:t>
            </a:r>
            <a:br>
              <a:rPr lang="en-US" sz="2800" noProof="0" smtClean="0">
                <a:solidFill>
                  <a:schemeClr val="tx1"/>
                </a:solidFill>
              </a:rPr>
            </a:br>
            <a:r>
              <a:rPr lang="en-US" sz="2800" noProof="0" smtClean="0">
                <a:solidFill>
                  <a:schemeClr val="tx1"/>
                </a:solidFill>
              </a:rPr>
              <a:t/>
            </a:r>
            <a:br>
              <a:rPr lang="en-US" sz="2800" noProof="0" smtClean="0">
                <a:solidFill>
                  <a:schemeClr val="tx1"/>
                </a:solidFill>
              </a:rPr>
            </a:br>
            <a:r>
              <a:rPr lang="en-US" sz="2000" noProof="0" smtClean="0">
                <a:hlinkClick r:id="rId2"/>
              </a:rPr>
              <a:t> </a:t>
            </a:r>
            <a:r>
              <a:rPr lang="en-US" sz="2800" noProof="0" smtClean="0">
                <a:solidFill>
                  <a:schemeClr val="tx1"/>
                </a:solidFill>
              </a:rPr>
              <a:t/>
            </a:r>
            <a:br>
              <a:rPr lang="en-US" sz="2800" noProof="0" smtClean="0">
                <a:solidFill>
                  <a:schemeClr val="tx1"/>
                </a:solidFill>
              </a:rPr>
            </a:br>
            <a:r>
              <a:rPr lang="en-US" sz="2800" noProof="0" smtClean="0">
                <a:solidFill>
                  <a:schemeClr val="tx1"/>
                </a:solidFill>
              </a:rPr>
              <a:t> 	On a fixed date bring your High5 Portfolio for the meeting with your class tutor</a:t>
            </a:r>
            <a:endParaRPr lang="en-US" sz="2800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smtClean="0"/>
              <a:t>Bibliography</a:t>
            </a:r>
            <a:endParaRPr lang="en-US" noProof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4535016"/>
          </a:xfrm>
        </p:spPr>
        <p:txBody>
          <a:bodyPr/>
          <a:lstStyle/>
          <a:p>
            <a:pPr>
              <a:buNone/>
            </a:pPr>
            <a:r>
              <a:rPr lang="en-US" sz="1400" noProof="0" dirty="0" smtClean="0">
                <a:hlinkClick r:id="rId2"/>
              </a:rPr>
              <a:t>http://www.tekmoz.com/wp-content/uploads/2013/05/Lets-start22.jpg</a:t>
            </a:r>
            <a:r>
              <a:rPr lang="en-US" sz="1400" noProof="0" dirty="0" smtClean="0"/>
              <a:t> </a:t>
            </a:r>
            <a:endParaRPr lang="en-US" sz="1400" noProof="0" dirty="0" smtClean="0">
              <a:hlinkClick r:id="rId3"/>
            </a:endParaRPr>
          </a:p>
          <a:p>
            <a:pPr>
              <a:buNone/>
            </a:pPr>
            <a:r>
              <a:rPr lang="en-US" sz="1400" noProof="0" dirty="0" smtClean="0">
                <a:hlinkClick r:id="rId3"/>
              </a:rPr>
              <a:t>https://encrypted-tbn3.gstatic.com/images?q=tbn:ANd9GcQc0n73OcRL8Z90dJvj6VeypXAz0vXVcnrNQwypsPO08gw6a3RDQ</a:t>
            </a:r>
            <a:r>
              <a:rPr lang="en-US" sz="1400" noProof="0" dirty="0" smtClean="0"/>
              <a:t>  </a:t>
            </a:r>
          </a:p>
          <a:p>
            <a:pPr>
              <a:buNone/>
            </a:pPr>
            <a:r>
              <a:rPr lang="en-US" sz="1600" noProof="0" dirty="0" smtClean="0">
                <a:hlinkClick r:id="rId4"/>
              </a:rPr>
              <a:t>http://smakpracy.pl/upload/admin/1300908537sesja_Assessment_Center.jpg</a:t>
            </a:r>
            <a:r>
              <a:rPr lang="en-US" sz="1600" noProof="0" dirty="0" smtClean="0"/>
              <a:t> </a:t>
            </a:r>
          </a:p>
          <a:p>
            <a:pPr>
              <a:buNone/>
            </a:pPr>
            <a:r>
              <a:rPr lang="en-US" sz="1600" noProof="0" dirty="0" smtClean="0">
                <a:hlinkClick r:id="rId5"/>
              </a:rPr>
              <a:t>https://www.google.pl/search?q=career+photos&amp;espv=2&amp;biw=1024&amp;bih=548&amp;tbm=isch&amp;tbo=u&amp;source=univ&amp;sa=X&amp;ei=IpVMVJGXI9jXapbPgdAE&amp;ved=0CCIQsAQ</a:t>
            </a:r>
            <a:endParaRPr lang="en-US" sz="1600" noProof="0" dirty="0" smtClean="0"/>
          </a:p>
          <a:p>
            <a:pPr>
              <a:buNone/>
            </a:pPr>
            <a:r>
              <a:rPr lang="en-US" sz="1600" noProof="0" dirty="0" smtClean="0">
                <a:hlinkClick r:id="rId6"/>
              </a:rPr>
              <a:t>http://www.edukacja.edux.pl/p-2757-ciekawe-pomysly-nie-tylko-na-nagle-zastepstwa.php</a:t>
            </a:r>
            <a:r>
              <a:rPr lang="en-US" sz="1600" noProof="0" dirty="0" smtClean="0"/>
              <a:t> </a:t>
            </a:r>
          </a:p>
          <a:p>
            <a:pPr>
              <a:buNone/>
            </a:pPr>
            <a:r>
              <a:rPr lang="en-US" sz="1600" noProof="0" dirty="0" smtClean="0">
                <a:hlinkClick r:id="rId7"/>
              </a:rPr>
              <a:t>http://muzajo.blox.pl/2010/11/Kreatywne-gry-i-zabawy.html</a:t>
            </a:r>
            <a:r>
              <a:rPr lang="en-US" sz="1600" noProof="0" dirty="0" smtClean="0"/>
              <a:t> </a:t>
            </a:r>
          </a:p>
          <a:p>
            <a:pPr>
              <a:buNone/>
            </a:pPr>
            <a:r>
              <a:rPr lang="en-US" sz="1600" noProof="0" dirty="0" smtClean="0">
                <a:hlinkClick r:id="rId7"/>
              </a:rPr>
              <a:t>http://muzajo.blox.pl/2010/11/Kreatywne-gry-i-zabawy.html</a:t>
            </a:r>
            <a:endParaRPr lang="en-US" sz="1600" noProof="0" dirty="0" smtClean="0"/>
          </a:p>
          <a:p>
            <a:pPr>
              <a:buNone/>
            </a:pPr>
            <a:r>
              <a:rPr lang="en-US" sz="1600" noProof="0" dirty="0" smtClean="0">
                <a:hlinkClick r:id="rId8"/>
              </a:rPr>
              <a:t>http://www.interklasa.pl/portal/index/strony?mainSP=subjectpages&amp;mainSRV=lwych&amp;methid=8015087&amp;page=article&amp;article_id=321481</a:t>
            </a:r>
            <a:r>
              <a:rPr lang="en-US" sz="1600" noProof="0" dirty="0" smtClean="0"/>
              <a:t> </a:t>
            </a:r>
          </a:p>
          <a:p>
            <a:pPr>
              <a:buNone/>
            </a:pPr>
            <a:r>
              <a:rPr lang="en-US" sz="1600" noProof="0" dirty="0" smtClean="0">
                <a:hlinkClick r:id="rId9"/>
              </a:rPr>
              <a:t>http://www.educarium.pl/index.php/nauczanie-otwarte-menu-artykuly-79/219-m</a:t>
            </a:r>
            <a:r>
              <a:rPr lang="en-US" sz="1600" noProof="0" dirty="0" smtClean="0"/>
              <a:t> </a:t>
            </a:r>
          </a:p>
          <a:p>
            <a:pPr>
              <a:buNone/>
            </a:pPr>
            <a:r>
              <a:rPr lang="en-US" sz="1600" noProof="0" dirty="0" smtClean="0">
                <a:hlinkClick r:id="rId10"/>
              </a:rPr>
              <a:t>http://www.ceo.org.pl/sites/default/files/EWP/davBinary/1.zalacznik_nr_3._instrukcja_do_e-portfolio.pdf</a:t>
            </a:r>
            <a:r>
              <a:rPr lang="en-US" sz="1600" noProof="0" dirty="0" smtClean="0"/>
              <a:t> </a:t>
            </a:r>
            <a:endParaRPr lang="en-US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922</TotalTime>
  <Words>531</Words>
  <Application>Microsoft Office PowerPoint</Application>
  <PresentationFormat>Pokaz na ekranie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Kapitał</vt:lpstr>
      <vt:lpstr>PORTFOLIO High5 – Annex 1  (title page + visiting card)</vt:lpstr>
      <vt:lpstr>How to start with portfolio High 5?</vt:lpstr>
      <vt:lpstr>General criteria of High5 Portfolio’s asessment</vt:lpstr>
      <vt:lpstr>Tasks for annex 1</vt:lpstr>
      <vt:lpstr>Warming up for creativity 1 „Remember that creativity is a skill like any other and you can improve it systematically.”</vt:lpstr>
      <vt:lpstr>Draw a picture, using these circles</vt:lpstr>
      <vt:lpstr>Self-assessment of activities attached to the annex 1 during the meeting with class teacher Answer honestly, with the reflexion and spontaneously.  The results are only for you</vt:lpstr>
      <vt:lpstr> Print pages no. 4,5,6 (do the tasks) and 7 (bring it for the meeting with your class tutor) and attach it to your High5 Portfolio      On a fixed date bring your High5 Portfolio for the meeting with your class tutor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H5 – załącznik 1</dc:title>
  <dc:creator>GRZEGORZ MATWISZYN</dc:creator>
  <cp:lastModifiedBy>GRZEGORZ MATWISZYN</cp:lastModifiedBy>
  <cp:revision>110</cp:revision>
  <dcterms:created xsi:type="dcterms:W3CDTF">2014-10-25T08:20:43Z</dcterms:created>
  <dcterms:modified xsi:type="dcterms:W3CDTF">2014-10-27T04:42:03Z</dcterms:modified>
</cp:coreProperties>
</file>